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75" r:id="rId3"/>
    <p:sldId id="271" r:id="rId4"/>
    <p:sldId id="272" r:id="rId5"/>
    <p:sldId id="276" r:id="rId6"/>
    <p:sldId id="260" r:id="rId7"/>
    <p:sldId id="261" r:id="rId8"/>
    <p:sldId id="268" r:id="rId9"/>
    <p:sldId id="270" r:id="rId10"/>
    <p:sldId id="277" r:id="rId11"/>
    <p:sldId id="26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78441D6-6DDD-3CE9-31CA-730E42C1CFF5}" name="규희 김" initials="규김" userId="dd6cdc9a33471102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F0F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25" autoAdjust="0"/>
  </p:normalViewPr>
  <p:slideViewPr>
    <p:cSldViewPr snapToGrid="0">
      <p:cViewPr varScale="1">
        <p:scale>
          <a:sx n="77" d="100"/>
          <a:sy n="77" d="100"/>
        </p:scale>
        <p:origin x="88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07625-384A-47D3-8BE2-8E1DCB6920C4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84B38-4E43-4D1A-B089-4E3167E169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441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0299C-8D9F-4023-8F8F-B7D2F65EE37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5662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0299C-8D9F-4023-8F8F-B7D2F65EE37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155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1CF20-54E1-D840-3AFD-EEA0204EC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01459-A93C-3216-D4CD-DC13AC205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95BEED-86C9-F06A-90B6-57D78ADA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D56E4F-52F2-0346-36EF-7DF675E26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B0FA8-AD38-FB42-4A95-E63C6BC5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870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FBF50A-FD9E-1122-3F67-406C11C7A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985F5F-CEB2-9D6F-CF2C-91806283E6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3BFE23-D6FB-2CB3-48D4-991156295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8FE73D-C9A2-1E4B-FC7C-E34957C45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FE2DF7-678C-DBEF-6493-09888B0BC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424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2B07193-C379-2E9D-4B49-9FC5EDE823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7F3FA8-63C2-99F8-BBD6-D3C25B990C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8C5734-70E4-E42E-84A6-BDF520722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5EB5FC-C383-391B-B73D-4DAF5C2F0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F54055-96F9-914C-8003-F72BA53DD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418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DD4B7-88C3-A528-9FBD-135A0E71F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E0BE87-7EBA-3ECB-FADD-19E936462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B5E7D-36E7-F6D1-A858-372F62155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5EFA00-AA6F-FBFA-F2F5-2DEAB69A3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92A0FF-9DB0-05CB-436F-0465A4B68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44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D35ED-DE95-7EEB-77B8-DE1B27646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A0ECCC-C6B8-BC90-8308-C9365E8D2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A6761A-4251-4F8C-2C2E-A13B64F4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A5F10B-7CA2-7CB1-2917-0DB5C4B3D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46441D-C021-4F9C-C541-5E9D0C25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74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F7107-5186-323D-0304-8ED8C917E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B7F3C9-DCAE-53CD-454E-253FBB821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6992C0-47BC-2471-1E2F-F4572A40D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4F6902-7F1F-1E34-5BB2-99F2CB942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87DB95-75F0-59F9-FF7E-68C6732D1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02D353-529C-E65D-62B2-1DF555D44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891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0DD0C5-17B8-CA35-F57E-7378D58A2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9FB68F-A956-0B66-B6D0-BD690AB36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B9152A-B181-382B-4696-B3C3F135E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4B2F58-677A-E0CC-57C3-CC129F48C3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5A89354-E74F-F335-3812-679D5A1FDF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6874C3-55D8-0BBE-6A60-7BCD1F75A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B3AC4E-E92B-CADC-0742-0F73C415D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C0AE2F9-CAC9-57AF-2AF5-1F9F2B0BD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273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6A5062-07C4-8ACB-A301-C49F2BF29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6E6C6E-5DC8-4DD9-B18D-95F7ABF73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87A8DA-44CF-95D4-E0D4-0A635733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F04B74-A6CD-F2B2-CDF0-8A6CA10EE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41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3CFA0F8-95C0-F8DB-5748-190F593E2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0E8E56-57B0-2645-80A5-9F8EFE82F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5CBB2B-BC81-2253-616F-8B5ABDD5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527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3C1D1E-8A37-493E-1368-D965A7BAF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0290BD-B3D9-4D5F-4D0C-D3B17F157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A2385F-4F29-D37F-D7D1-1BA14D4B7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0C1B91-57C5-6BB1-D3B6-A65D47111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20F894-E142-4EA3-367D-2F917CD1A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0F2552-47DC-7E01-AA50-63D22C86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094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DF7113-DC8D-4258-6989-86C228A5A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8903CEC-3096-8703-3858-D1F850E975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9D5B879-BE79-9B4A-FF79-665468A8C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0B117F-1881-D8F8-98CF-BFD5D3240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3290B6-2EEB-5573-692E-F218CC14F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1EEF92-CCEF-02C3-235F-8826CDD3D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979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ECE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2D5584D-7E57-2440-801E-F296B88D1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0FE5DF-5B9E-22EF-E685-DEE0ECBF8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F38878-6CD6-4111-B3DC-966FC726DC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560AFB-0ED6-4ADA-ACDD-BB9674C3D0FF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5A0393-1892-258A-522C-5143CD75D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0FAFCA-AD49-5EBE-DE2A-9FF621EA85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C773D7-D2FE-4C1E-9AF2-5AB83E73C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210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vWtfmkZi_0&amp;ab_channel=%EA%B9%80%EA%B7%9C%ED%9D%A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hyperlink" Target="https://github.com/9yu22/UnrealProject.gi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9yu22/spgp_cleantopya" TargetMode="External"/><Relationship Id="rId2" Type="http://schemas.openxmlformats.org/officeDocument/2006/relationships/hyperlink" Target="https://youtu.be/2W0XyY7yG9Q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hyperlink" Target="https://9222.notion.site/Kim-Gyuhui-1b379cd889fb40aeb476f92e1035cae0?pvs=4" TargetMode="External"/><Relationship Id="rId4" Type="http://schemas.openxmlformats.org/officeDocument/2006/relationships/hyperlink" Target="https://github.com/9yu2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9222.notion.site/DB-SUPERSTAR-YG-11ea60c7000d80a884e9dc984acb302e?pvs=74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eun-Oh/Supplies-of-Today.git" TargetMode="External"/><Relationship Id="rId2" Type="http://schemas.openxmlformats.org/officeDocument/2006/relationships/hyperlink" Target="https://youtu.be/PoNNdiYNlRo?si=mPPX5_UCCLvP7RfP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NU-Lykastg&amp;feature=youtu.b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github.com/9yu22/Blocker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3CAA5-2D28-4899-311E-ED5422BC15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12773"/>
            <a:ext cx="9144000" cy="1232453"/>
          </a:xfrm>
          <a:solidFill>
            <a:schemeClr val="tx2">
              <a:lumMod val="10000"/>
              <a:lumOff val="90000"/>
            </a:schemeClr>
          </a:solidFill>
          <a:effectLst>
            <a:softEdge rad="317500"/>
          </a:effectLst>
        </p:spPr>
        <p:txBody>
          <a:bodyPr>
            <a:noAutofit/>
          </a:bodyPr>
          <a:lstStyle/>
          <a:p>
            <a:r>
              <a:rPr lang="ko-KR" altLang="en-US" sz="7500" b="1"/>
              <a:t>김규희</a:t>
            </a:r>
            <a:r>
              <a:rPr lang="en-US" altLang="ko-KR" sz="7500" b="1"/>
              <a:t> </a:t>
            </a:r>
            <a:r>
              <a:rPr lang="ko-KR" altLang="en-US" sz="7500" b="1"/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2567358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5B097E1-E64E-C55B-34B4-E6F8EAB3AEC0}"/>
              </a:ext>
            </a:extLst>
          </p:cNvPr>
          <p:cNvSpPr txBox="1"/>
          <p:nvPr/>
        </p:nvSpPr>
        <p:spPr>
          <a:xfrm>
            <a:off x="528240" y="1433932"/>
            <a:ext cx="11304154" cy="516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dirty="0"/>
              <a:t>장르</a:t>
            </a:r>
            <a:r>
              <a:rPr lang="en-US" altLang="ko-KR"/>
              <a:t>: </a:t>
            </a:r>
            <a:r>
              <a:rPr lang="ko-KR" altLang="en-US"/>
              <a:t>어드벤처 퍼즐 게임</a:t>
            </a:r>
            <a:endParaRPr lang="en-US" altLang="ko-KR"/>
          </a:p>
          <a:p>
            <a:r>
              <a:rPr lang="ko-KR" altLang="en-US"/>
              <a:t>게임 </a:t>
            </a:r>
            <a:r>
              <a:rPr lang="ko-KR" altLang="en-US" dirty="0"/>
              <a:t>설명</a:t>
            </a:r>
            <a:r>
              <a:rPr lang="en-US" altLang="ko-KR"/>
              <a:t>: </a:t>
            </a:r>
            <a:r>
              <a:rPr lang="ko-KR" altLang="en-US" sz="1800">
                <a:highlight>
                  <a:srgbClr val="FFFFCC"/>
                </a:highlight>
              </a:rPr>
              <a:t>택시의 발길이 닿은 곳은 토끼마을</a:t>
            </a:r>
            <a:r>
              <a:rPr lang="en-US" altLang="ko-KR" sz="1800">
                <a:highlight>
                  <a:srgbClr val="FFFFCC"/>
                </a:highlight>
              </a:rPr>
              <a:t>. </a:t>
            </a:r>
            <a:r>
              <a:rPr lang="ko-KR" altLang="en-US" sz="1800">
                <a:highlight>
                  <a:srgbClr val="FFFFCC"/>
                </a:highlight>
              </a:rPr>
              <a:t>토끼마을에 입장하면 미션을 수행해야 한다</a:t>
            </a:r>
            <a:r>
              <a:rPr lang="en-US" altLang="ko-KR">
                <a:highlight>
                  <a:srgbClr val="FFFFCC"/>
                </a:highlight>
              </a:rPr>
              <a:t>!</a:t>
            </a:r>
            <a:endParaRPr lang="en-US" altLang="ko-KR" sz="1800">
              <a:highlight>
                <a:srgbClr val="FFFFCC"/>
              </a:highlight>
            </a:endParaRPr>
          </a:p>
          <a:p>
            <a:pPr marL="1080000"/>
            <a:r>
              <a:rPr lang="ko-KR" altLang="en-US" sz="1800"/>
              <a:t>오늘의 미션은 토끼의 잃어버린 물건을 찾아주는것</a:t>
            </a:r>
            <a:r>
              <a:rPr lang="en-US" altLang="ko-KR" sz="1800"/>
              <a:t>. </a:t>
            </a:r>
            <a:r>
              <a:rPr lang="ko-KR" altLang="en-US" sz="1800"/>
              <a:t>마을을 돌아다니며 물건을 찾아보자</a:t>
            </a:r>
            <a:endParaRPr lang="en-US" altLang="ko-KR" sz="1400"/>
          </a:p>
          <a:p>
            <a:pPr>
              <a:spcAft>
                <a:spcPts val="200"/>
              </a:spcAft>
            </a:pPr>
            <a:r>
              <a:rPr lang="ko-KR" altLang="en-US"/>
              <a:t>게임 영상</a:t>
            </a:r>
            <a:r>
              <a:rPr lang="en-US" altLang="ko-KR"/>
              <a:t>: </a:t>
            </a:r>
            <a:r>
              <a:rPr lang="en-US" altLang="ko-KR">
                <a:hlinkClick r:id="rId3"/>
              </a:rPr>
              <a:t>https://youtu.be/TvWtfmkZi_0?si=uIRatm-IZvqnK_W1</a:t>
            </a:r>
            <a:endParaRPr lang="en-US" altLang="ko-KR"/>
          </a:p>
          <a:p>
            <a:pPr>
              <a:spcAft>
                <a:spcPts val="200"/>
              </a:spcAft>
            </a:pPr>
            <a:endParaRPr lang="en-US" altLang="ko-KR"/>
          </a:p>
          <a:p>
            <a:pPr>
              <a:spcAft>
                <a:spcPts val="200"/>
              </a:spcAft>
            </a:pPr>
            <a:r>
              <a:rPr lang="ko-KR" altLang="en-US"/>
              <a:t>개발 </a:t>
            </a:r>
            <a:r>
              <a:rPr lang="ko-KR" altLang="en-US" dirty="0"/>
              <a:t>환경</a:t>
            </a:r>
            <a:r>
              <a:rPr lang="en-US" altLang="ko-KR"/>
              <a:t>: Unreal Engine 5.3, Github</a:t>
            </a:r>
            <a:endParaRPr lang="en-US" altLang="ko-KR" dirty="0"/>
          </a:p>
          <a:p>
            <a:pPr>
              <a:spcAft>
                <a:spcPts val="200"/>
              </a:spcAft>
            </a:pPr>
            <a:r>
              <a:rPr lang="en-US" altLang="ko-KR"/>
              <a:t>Git repo: </a:t>
            </a:r>
            <a:r>
              <a:rPr lang="en-US" altLang="ko-KR" b="0" i="0">
                <a:effectLst/>
                <a:latin typeface="malgun gothic" panose="020B0503020000020004" pitchFamily="50" charset="-127"/>
                <a:ea typeface="malgun gothic" panose="020B0503020000020004" pitchFamily="50" charset="-127"/>
                <a:hlinkClick r:id="rId4"/>
              </a:rPr>
              <a:t>https://github.com/9yu22/UnrealProject.git</a:t>
            </a:r>
            <a:endParaRPr lang="en-US" altLang="ko-KR" b="0" i="0"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>
              <a:spcAft>
                <a:spcPts val="200"/>
              </a:spcAft>
            </a:pPr>
            <a:endParaRPr lang="en-US" altLang="ko-KR"/>
          </a:p>
          <a:p>
            <a:pPr>
              <a:spcAft>
                <a:spcPts val="200"/>
              </a:spcAft>
            </a:pPr>
            <a:r>
              <a:rPr lang="ko-KR" altLang="en-US"/>
              <a:t>제작 기간</a:t>
            </a:r>
            <a:r>
              <a:rPr lang="en-US" altLang="ko-KR"/>
              <a:t>: 2</a:t>
            </a:r>
            <a:r>
              <a:rPr lang="ko-KR" altLang="en-US"/>
              <a:t>개월</a:t>
            </a:r>
            <a:r>
              <a:rPr lang="en-US" altLang="ko-KR"/>
              <a:t>(2024.04 ~ 2024.06)</a:t>
            </a:r>
            <a:endParaRPr lang="en-US" altLang="ko-KR" dirty="0"/>
          </a:p>
          <a:p>
            <a:pPr>
              <a:spcAft>
                <a:spcPts val="200"/>
              </a:spcAft>
            </a:pPr>
            <a:r>
              <a:rPr lang="ko-KR" altLang="en-US"/>
              <a:t>제작 인원</a:t>
            </a:r>
            <a:r>
              <a:rPr lang="en-US" altLang="ko-KR"/>
              <a:t>: 1</a:t>
            </a:r>
            <a:r>
              <a:rPr lang="ko-KR" altLang="en-US"/>
              <a:t>명</a:t>
            </a:r>
            <a:endParaRPr lang="en-US" altLang="ko-KR" dirty="0"/>
          </a:p>
          <a:p>
            <a:pPr marL="612000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 sz="1800"/>
              <a:t>캐릭터 이동시 가속도</a:t>
            </a:r>
            <a:r>
              <a:rPr lang="en-US" altLang="ko-KR" sz="1800"/>
              <a:t>/</a:t>
            </a:r>
            <a:r>
              <a:rPr lang="ko-KR" altLang="en-US" sz="1800"/>
              <a:t>마찰력 적용</a:t>
            </a:r>
            <a:endParaRPr lang="en-US" altLang="ko-KR" sz="1800"/>
          </a:p>
          <a:p>
            <a:pPr marL="612000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 sz="1800"/>
              <a:t>점프 발판</a:t>
            </a:r>
            <a:endParaRPr lang="en-US" altLang="ko-KR" sz="1800"/>
          </a:p>
          <a:p>
            <a:pPr marL="612000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 sz="1800"/>
              <a:t>포탈 이펙트</a:t>
            </a:r>
            <a:endParaRPr lang="en-US" altLang="ko-KR" sz="1800"/>
          </a:p>
          <a:p>
            <a:pPr marL="612000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 sz="1800"/>
              <a:t>화면 캡처 모드 지원</a:t>
            </a:r>
            <a:endParaRPr lang="en-US" altLang="ko-KR" sz="1800"/>
          </a:p>
          <a:p>
            <a:pPr marL="612000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en-US" altLang="ko-KR" sz="1800"/>
              <a:t>NPC</a:t>
            </a:r>
            <a:r>
              <a:rPr lang="ko-KR" altLang="en-US" sz="1800"/>
              <a:t>와의 대화</a:t>
            </a:r>
            <a:endParaRPr lang="en-US" altLang="ko-KR" sz="1800"/>
          </a:p>
          <a:p>
            <a:pPr marL="612000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 sz="1800"/>
              <a:t>물 위에서 저절로 앞으로 이동</a:t>
            </a:r>
            <a:endParaRPr lang="en-US" altLang="ko-KR" sz="1800"/>
          </a:p>
          <a:p>
            <a:pPr marL="612000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en-US" altLang="ko-KR" sz="1800"/>
              <a:t>UI </a:t>
            </a:r>
            <a:r>
              <a:rPr lang="ko-KR" altLang="en-US" sz="1800"/>
              <a:t>애니메이션</a:t>
            </a:r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6F3451-2E72-D29E-3553-33271AEE1257}"/>
              </a:ext>
            </a:extLst>
          </p:cNvPr>
          <p:cNvSpPr txBox="1"/>
          <p:nvPr/>
        </p:nvSpPr>
        <p:spPr>
          <a:xfrm>
            <a:off x="447555" y="509243"/>
            <a:ext cx="5402761" cy="70788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softEdge rad="127000"/>
          </a:effectLst>
        </p:spPr>
        <p:txBody>
          <a:bodyPr wrap="none" rtlCol="0">
            <a:spAutoFit/>
          </a:bodyPr>
          <a:lstStyle/>
          <a:p>
            <a:r>
              <a:rPr lang="en-US" altLang="ko-KR" sz="4000" b="1"/>
              <a:t>Mystery Taxi (UE 5.3)</a:t>
            </a:r>
            <a:endParaRPr lang="ko-KR" altLang="en-US" sz="4000" b="1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6A63A70-77C9-8642-B9A6-743E5184BB56}"/>
              </a:ext>
            </a:extLst>
          </p:cNvPr>
          <p:cNvCxnSpPr/>
          <p:nvPr/>
        </p:nvCxnSpPr>
        <p:spPr>
          <a:xfrm>
            <a:off x="528240" y="1315452"/>
            <a:ext cx="1073682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그림 9" descr="스크린샷, PC 게임, 만화 영화이(가) 표시된 사진&#10;&#10;자동 생성된 설명">
            <a:extLst>
              <a:ext uri="{FF2B5EF4-FFF2-40B4-BE49-F238E27FC236}">
                <a16:creationId xmlns:a16="http://schemas.microsoft.com/office/drawing/2014/main" id="{3020E6A5-11CF-C45B-2AD9-7F393A2018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760" y="4675608"/>
            <a:ext cx="3600000" cy="1863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1EB8CB3-94C9-C0C7-5C22-C5CEB426571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8343"/>
          <a:stretch/>
        </p:blipFill>
        <p:spPr>
          <a:xfrm>
            <a:off x="8063760" y="2878748"/>
            <a:ext cx="3600000" cy="17411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7404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480199-5A14-D939-0D9C-7725CF666928}"/>
              </a:ext>
            </a:extLst>
          </p:cNvPr>
          <p:cNvSpPr txBox="1"/>
          <p:nvPr/>
        </p:nvSpPr>
        <p:spPr>
          <a:xfrm>
            <a:off x="447555" y="509243"/>
            <a:ext cx="6790577" cy="70788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softEdge rad="127000"/>
          </a:effectLst>
        </p:spPr>
        <p:txBody>
          <a:bodyPr wrap="none" rtlCol="0">
            <a:spAutoFit/>
          </a:bodyPr>
          <a:lstStyle/>
          <a:p>
            <a:r>
              <a:rPr lang="en-US" altLang="ko-KR" sz="4000" b="1"/>
              <a:t>Cleantopya (Java, Android)</a:t>
            </a:r>
            <a:endParaRPr lang="ko-KR" altLang="en-US" sz="40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FA0C7-0A9D-4DD8-C326-10D525EF34FD}"/>
              </a:ext>
            </a:extLst>
          </p:cNvPr>
          <p:cNvSpPr txBox="1"/>
          <p:nvPr/>
        </p:nvSpPr>
        <p:spPr>
          <a:xfrm>
            <a:off x="528240" y="1433932"/>
            <a:ext cx="11304154" cy="5211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dirty="0"/>
              <a:t>장르</a:t>
            </a:r>
            <a:r>
              <a:rPr lang="en-US" altLang="ko-KR"/>
              <a:t>: </a:t>
            </a:r>
            <a:r>
              <a:rPr lang="ko-KR" altLang="en-US"/>
              <a:t>모바일형 아케이드 게임</a:t>
            </a:r>
            <a:endParaRPr lang="en-US" altLang="ko-KR" dirty="0"/>
          </a:p>
          <a:p>
            <a:pPr algn="l">
              <a:spcAft>
                <a:spcPts val="200"/>
              </a:spcAft>
            </a:pPr>
            <a:r>
              <a:rPr lang="ko-KR" altLang="en-US" dirty="0"/>
              <a:t>게임 설명</a:t>
            </a:r>
            <a:r>
              <a:rPr lang="en-US" altLang="ko-KR"/>
              <a:t>: </a:t>
            </a:r>
            <a:r>
              <a:rPr lang="ko-KR" altLang="en-US" b="0" i="0">
                <a:solidFill>
                  <a:srgbClr val="1F2328"/>
                </a:solidFill>
                <a:effectLst/>
                <a:highlight>
                  <a:srgbClr val="FFFFCC"/>
                </a:highlight>
                <a:latin typeface="-apple-system"/>
              </a:rPr>
              <a:t>청소는 스피드만이 살길</a:t>
            </a:r>
            <a:r>
              <a:rPr lang="en-US" altLang="ko-KR" b="0" i="0">
                <a:solidFill>
                  <a:srgbClr val="1F2328"/>
                </a:solidFill>
                <a:effectLst/>
                <a:highlight>
                  <a:srgbClr val="FFFFCC"/>
                </a:highlight>
                <a:latin typeface="-apple-system"/>
              </a:rPr>
              <a:t>! </a:t>
            </a:r>
            <a:r>
              <a:rPr lang="ko-KR" altLang="en-US" b="0" i="0">
                <a:solidFill>
                  <a:srgbClr val="1F2328"/>
                </a:solidFill>
                <a:effectLst/>
                <a:highlight>
                  <a:srgbClr val="FFFFCC"/>
                </a:highlight>
                <a:latin typeface="-apple-system"/>
              </a:rPr>
              <a:t>빠른 청소실력을 가진 청소알바생의 하루를 살아보자</a:t>
            </a:r>
            <a:r>
              <a:rPr lang="en-US" altLang="ko-KR" b="0" i="0">
                <a:solidFill>
                  <a:srgbClr val="1F2328"/>
                </a:solidFill>
                <a:effectLst/>
                <a:highlight>
                  <a:srgbClr val="FFFFCC"/>
                </a:highlight>
                <a:latin typeface="-apple-system"/>
              </a:rPr>
              <a:t>!</a:t>
            </a:r>
          </a:p>
          <a:p>
            <a:pPr marL="1080000">
              <a:spcAft>
                <a:spcPts val="200"/>
              </a:spcAft>
            </a:pPr>
            <a:r>
              <a:rPr lang="ko-KR" altLang="en-US"/>
              <a:t>각 스테이지에서 소요된 시간을 합산하여 최종 점수가 부여된다</a:t>
            </a:r>
            <a:r>
              <a:rPr lang="en-US" altLang="ko-KR"/>
              <a:t>.</a:t>
            </a:r>
          </a:p>
          <a:p>
            <a:pPr marL="1080000" lvl="3">
              <a:spcAft>
                <a:spcPts val="200"/>
              </a:spcAft>
            </a:pPr>
            <a:r>
              <a:rPr lang="en-US" altLang="ko-KR"/>
              <a:t>Stage1: </a:t>
            </a:r>
            <a:r>
              <a:rPr lang="ko-KR" altLang="en-US"/>
              <a:t>붙어있는 먼지를 제거하기 위해 빠르게 버튼을 번갈아가며 누른다</a:t>
            </a:r>
            <a:r>
              <a:rPr lang="en-US" altLang="ko-KR"/>
              <a:t>.</a:t>
            </a:r>
          </a:p>
          <a:p>
            <a:pPr marL="1080000" lvl="3">
              <a:spcAft>
                <a:spcPts val="200"/>
              </a:spcAft>
            </a:pPr>
            <a:r>
              <a:rPr lang="en-US" altLang="ko-KR"/>
              <a:t>Stage2: </a:t>
            </a:r>
            <a:r>
              <a:rPr lang="ko-KR" altLang="en-US"/>
              <a:t>화면에 나타나는 아이템의 위치에 해당하는 버튼을 눌러 청소한다</a:t>
            </a:r>
            <a:r>
              <a:rPr lang="en-US" altLang="ko-KR"/>
              <a:t>.</a:t>
            </a:r>
          </a:p>
          <a:p>
            <a:pPr>
              <a:spcAft>
                <a:spcPts val="200"/>
              </a:spcAft>
            </a:pPr>
            <a:r>
              <a:rPr lang="ko-KR" altLang="en-US"/>
              <a:t>게임 영상</a:t>
            </a:r>
            <a:r>
              <a:rPr lang="en-US" altLang="ko-KR"/>
              <a:t>: </a:t>
            </a:r>
            <a:r>
              <a:rPr lang="en-US" altLang="ko-KR">
                <a:hlinkClick r:id="rId2"/>
              </a:rPr>
              <a:t>https://youtu.be/2W0XyY7yG9Q</a:t>
            </a:r>
            <a:endParaRPr lang="en-US" altLang="ko-KR"/>
          </a:p>
          <a:p>
            <a:pPr>
              <a:spcAft>
                <a:spcPts val="200"/>
              </a:spcAft>
            </a:pPr>
            <a:endParaRPr lang="en-US" altLang="ko-KR"/>
          </a:p>
          <a:p>
            <a:pPr>
              <a:spcAft>
                <a:spcPts val="200"/>
              </a:spcAft>
            </a:pPr>
            <a:r>
              <a:rPr lang="ko-KR" altLang="en-US"/>
              <a:t>사용 </a:t>
            </a:r>
            <a:r>
              <a:rPr lang="ko-KR" altLang="en-US" dirty="0"/>
              <a:t>언어</a:t>
            </a:r>
            <a:r>
              <a:rPr lang="en-US" altLang="ko-KR"/>
              <a:t>: Java</a:t>
            </a:r>
            <a:endParaRPr lang="en-US" altLang="ko-KR" dirty="0"/>
          </a:p>
          <a:p>
            <a:pPr>
              <a:spcAft>
                <a:spcPts val="200"/>
              </a:spcAft>
            </a:pPr>
            <a:r>
              <a:rPr lang="ko-KR" altLang="en-US" dirty="0"/>
              <a:t>개발 환경</a:t>
            </a:r>
            <a:r>
              <a:rPr lang="en-US" altLang="ko-KR"/>
              <a:t>: Android Studio, Github</a:t>
            </a:r>
            <a:endParaRPr lang="en-US" altLang="ko-KR" dirty="0"/>
          </a:p>
          <a:p>
            <a:pPr>
              <a:spcAft>
                <a:spcPts val="200"/>
              </a:spcAft>
            </a:pPr>
            <a:r>
              <a:rPr lang="en-US" altLang="ko-KR"/>
              <a:t>Git repo: </a:t>
            </a:r>
            <a:r>
              <a:rPr lang="en-US" altLang="ko-KR" b="0" i="0">
                <a:effectLst/>
                <a:latin typeface="malgun gothic" panose="020B0503020000020004" pitchFamily="50" charset="-127"/>
                <a:ea typeface="malgun gothic" panose="020B0503020000020004" pitchFamily="50" charset="-127"/>
                <a:hlinkClick r:id="rId3"/>
              </a:rPr>
              <a:t>https://github.com/9yu22/spgp_cleantopya</a:t>
            </a:r>
            <a:endParaRPr lang="en-US" altLang="ko-KR" b="0" i="0"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>
              <a:spcAft>
                <a:spcPts val="200"/>
              </a:spcAft>
            </a:pPr>
            <a:endParaRPr lang="en-US" altLang="ko-KR"/>
          </a:p>
          <a:p>
            <a:pPr>
              <a:spcAft>
                <a:spcPts val="200"/>
              </a:spcAft>
            </a:pPr>
            <a:r>
              <a:rPr lang="ko-KR" altLang="en-US"/>
              <a:t>제작 기간</a:t>
            </a:r>
            <a:r>
              <a:rPr lang="en-US" altLang="ko-KR"/>
              <a:t>: 2</a:t>
            </a:r>
            <a:r>
              <a:rPr lang="ko-KR" altLang="en-US"/>
              <a:t>개월</a:t>
            </a:r>
            <a:r>
              <a:rPr lang="en-US" altLang="ko-KR"/>
              <a:t>(2024.04 ~ 2024.06)</a:t>
            </a:r>
            <a:endParaRPr lang="en-US" altLang="ko-KR" dirty="0"/>
          </a:p>
          <a:p>
            <a:pPr>
              <a:spcAft>
                <a:spcPts val="200"/>
              </a:spcAft>
            </a:pPr>
            <a:r>
              <a:rPr lang="ko-KR" altLang="en-US"/>
              <a:t>제작 인원</a:t>
            </a:r>
            <a:r>
              <a:rPr lang="en-US" altLang="ko-KR"/>
              <a:t>: 1</a:t>
            </a:r>
            <a:r>
              <a:rPr lang="ko-KR" altLang="en-US"/>
              <a:t>명</a:t>
            </a:r>
            <a:endParaRPr lang="en-US" altLang="ko-KR" dirty="0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버튼</a:t>
            </a:r>
            <a:r>
              <a:rPr lang="en-US" altLang="ko-KR"/>
              <a:t>, </a:t>
            </a:r>
            <a:r>
              <a:rPr lang="ko-KR" altLang="en-US"/>
              <a:t>시간측정</a:t>
            </a:r>
            <a:r>
              <a:rPr lang="en-US" altLang="ko-KR"/>
              <a:t>, </a:t>
            </a:r>
            <a:r>
              <a:rPr lang="ko-KR" altLang="en-US"/>
              <a:t>점수판</a:t>
            </a:r>
            <a:endParaRPr lang="en-US" altLang="ko-KR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en-US" altLang="ko-KR"/>
              <a:t>VideoView,</a:t>
            </a:r>
            <a:r>
              <a:rPr lang="ko-KR" altLang="en-US"/>
              <a:t> </a:t>
            </a:r>
            <a:r>
              <a:rPr lang="en-US" altLang="ko-KR"/>
              <a:t>Scene</a:t>
            </a:r>
            <a:r>
              <a:rPr lang="ko-KR" altLang="en-US"/>
              <a:t>전환</a:t>
            </a:r>
            <a:r>
              <a:rPr lang="en-US" altLang="ko-KR"/>
              <a:t>, Activity</a:t>
            </a:r>
            <a:r>
              <a:rPr lang="ko-KR" altLang="en-US"/>
              <a:t>전환</a:t>
            </a:r>
            <a:endParaRPr lang="en-US" altLang="ko-KR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애니메이션</a:t>
            </a:r>
            <a:r>
              <a:rPr lang="en-US" altLang="ko-KR"/>
              <a:t>, </a:t>
            </a:r>
            <a:r>
              <a:rPr lang="ko-KR" altLang="en-US"/>
              <a:t>화면 흔들림</a:t>
            </a:r>
            <a:r>
              <a:rPr lang="en-US" altLang="ko-KR"/>
              <a:t> </a:t>
            </a:r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언어지원</a:t>
            </a:r>
            <a:r>
              <a:rPr lang="en-US" altLang="ko-KR"/>
              <a:t>, Toast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8FCB9B-12ED-7912-B55E-B143F5E063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62" r="5262"/>
          <a:stretch/>
        </p:blipFill>
        <p:spPr>
          <a:xfrm>
            <a:off x="9821189" y="3229771"/>
            <a:ext cx="1862235" cy="333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8E4A4FB-5116-CAD7-6187-01DB17EE4E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39" r="4748"/>
          <a:stretch/>
        </p:blipFill>
        <p:spPr>
          <a:xfrm>
            <a:off x="7904588" y="3230241"/>
            <a:ext cx="1877273" cy="33295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E8AA4B0-4A48-489F-558F-BEE85E1B3887}"/>
              </a:ext>
            </a:extLst>
          </p:cNvPr>
          <p:cNvCxnSpPr/>
          <p:nvPr/>
        </p:nvCxnSpPr>
        <p:spPr>
          <a:xfrm>
            <a:off x="528240" y="1315452"/>
            <a:ext cx="1073682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377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사람, 인간의 얼굴, 의류, 인물사진이(가) 표시된 사진&#10;&#10;자동 생성된 설명">
            <a:extLst>
              <a:ext uri="{FF2B5EF4-FFF2-40B4-BE49-F238E27FC236}">
                <a16:creationId xmlns:a16="http://schemas.microsoft.com/office/drawing/2014/main" id="{82A16C7F-A29F-6CEF-AE9C-10472F54AC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18" b="10671"/>
          <a:stretch/>
        </p:blipFill>
        <p:spPr>
          <a:xfrm>
            <a:off x="1661928" y="855270"/>
            <a:ext cx="1604798" cy="176983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8EC752-EE7D-C5CA-91CB-30811B668CDC}"/>
              </a:ext>
            </a:extLst>
          </p:cNvPr>
          <p:cNvSpPr txBox="1"/>
          <p:nvPr/>
        </p:nvSpPr>
        <p:spPr>
          <a:xfrm>
            <a:off x="3756122" y="855270"/>
            <a:ext cx="4807775" cy="1685077"/>
          </a:xfrm>
          <a:prstGeom prst="rect">
            <a:avLst/>
          </a:prstGeom>
          <a:solidFill>
            <a:srgbClr val="F0FECE"/>
          </a:solidFill>
          <a:effectLst>
            <a:softEdge rad="317500"/>
          </a:effec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/>
              <a:t>김규희 </a:t>
            </a:r>
            <a:r>
              <a:rPr lang="en-US" altLang="ko-KR" sz="2400" b="1"/>
              <a:t>Kim Gyuhui</a:t>
            </a:r>
            <a:r>
              <a:rPr lang="ko-KR" altLang="en-US" sz="2400" b="1"/>
              <a:t> </a:t>
            </a:r>
            <a:r>
              <a:rPr lang="en-US" altLang="ko-KR" sz="2400" b="1"/>
              <a:t>(2001.08.20)</a:t>
            </a:r>
          </a:p>
          <a:p>
            <a:pPr>
              <a:lnSpc>
                <a:spcPct val="150000"/>
              </a:lnSpc>
            </a:pPr>
            <a:r>
              <a:rPr lang="ko-KR" altLang="en-US" sz="2400" b="1"/>
              <a:t>📧 </a:t>
            </a:r>
            <a:r>
              <a:rPr lang="en-US" altLang="ko-KR" sz="2400" b="1"/>
              <a:t>ehtlfk2@naver.com</a:t>
            </a:r>
          </a:p>
          <a:p>
            <a:pPr>
              <a:lnSpc>
                <a:spcPct val="150000"/>
              </a:lnSpc>
            </a:pPr>
            <a:r>
              <a:rPr lang="ko-KR" altLang="en-US" sz="2400" b="1"/>
              <a:t>📞 </a:t>
            </a:r>
            <a:r>
              <a:rPr lang="en-US" altLang="ko-KR" sz="2400" b="1"/>
              <a:t>010-7153-0445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4A9369-308D-A207-A534-AF9C85D2472D}"/>
              </a:ext>
            </a:extLst>
          </p:cNvPr>
          <p:cNvSpPr txBox="1"/>
          <p:nvPr/>
        </p:nvSpPr>
        <p:spPr>
          <a:xfrm>
            <a:off x="3756122" y="2895148"/>
            <a:ext cx="56172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학력</a:t>
            </a:r>
            <a:endParaRPr lang="en-US" altLang="ko-KR" sz="2000" b="1" dirty="0"/>
          </a:p>
          <a:p>
            <a:r>
              <a:rPr lang="ko-KR" altLang="en-US" sz="2000" dirty="0"/>
              <a:t>한국공학대학교 </a:t>
            </a:r>
            <a:r>
              <a:rPr lang="ko-KR" altLang="en-US" sz="2000" dirty="0" err="1"/>
              <a:t>게임공학과</a:t>
            </a:r>
            <a:r>
              <a:rPr lang="ko-KR" altLang="en-US" sz="2000" dirty="0"/>
              <a:t> 입학</a:t>
            </a:r>
            <a:r>
              <a:rPr lang="en-US" altLang="ko-KR" sz="2000" dirty="0"/>
              <a:t> (2020.02)</a:t>
            </a:r>
          </a:p>
          <a:p>
            <a:r>
              <a:rPr lang="ko-KR" altLang="en-US" sz="2000" dirty="0"/>
              <a:t>한국공학대학교 </a:t>
            </a:r>
            <a:r>
              <a:rPr lang="ko-KR" altLang="en-US" sz="2000" dirty="0" err="1"/>
              <a:t>게임공학과</a:t>
            </a:r>
            <a:r>
              <a:rPr lang="ko-KR" altLang="en-US" sz="2000" dirty="0"/>
              <a:t> 졸업예정 </a:t>
            </a:r>
            <a:r>
              <a:rPr lang="en-US" altLang="ko-KR" sz="2000" dirty="0"/>
              <a:t>(</a:t>
            </a:r>
            <a:r>
              <a:rPr lang="en-US" altLang="ko-KR" sz="2000"/>
              <a:t>2025.02)</a:t>
            </a:r>
            <a:endParaRPr lang="en-US" altLang="ko-KR" sz="2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BDBB06-38EC-76EC-3161-21EC216297DD}"/>
              </a:ext>
            </a:extLst>
          </p:cNvPr>
          <p:cNvSpPr/>
          <p:nvPr/>
        </p:nvSpPr>
        <p:spPr>
          <a:xfrm>
            <a:off x="1307316" y="4642196"/>
            <a:ext cx="2880000" cy="1670114"/>
          </a:xfrm>
          <a:prstGeom prst="rect">
            <a:avLst/>
          </a:prstGeom>
          <a:solidFill>
            <a:srgbClr val="FFCC99">
              <a:alpha val="60000"/>
            </a:srgbClr>
          </a:solidFill>
          <a:ln w="28575">
            <a:solidFill>
              <a:schemeClr val="accent6">
                <a:lumMod val="75000"/>
                <a:alpha val="40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>
                <a:solidFill>
                  <a:sysClr val="windowText" lastClr="000000"/>
                </a:solidFill>
              </a:rPr>
              <a:t>C, C++</a:t>
            </a:r>
          </a:p>
          <a:p>
            <a:pPr algn="ctr">
              <a:lnSpc>
                <a:spcPct val="150000"/>
              </a:lnSpc>
            </a:pPr>
            <a:r>
              <a:rPr lang="en-US" altLang="ko-KR" sz="2000" b="1">
                <a:solidFill>
                  <a:sysClr val="windowText" lastClr="000000"/>
                </a:solidFill>
              </a:rPr>
              <a:t>Java, Python</a:t>
            </a:r>
            <a:endParaRPr lang="ko-KR" altLang="en-US" sz="2000" b="1">
              <a:solidFill>
                <a:sysClr val="windowText" lastClr="00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C2C2DAA-FB9C-342C-AFC6-8AB606C89D5B}"/>
              </a:ext>
            </a:extLst>
          </p:cNvPr>
          <p:cNvSpPr/>
          <p:nvPr/>
        </p:nvSpPr>
        <p:spPr>
          <a:xfrm>
            <a:off x="4370005" y="4642196"/>
            <a:ext cx="3240000" cy="1670114"/>
          </a:xfrm>
          <a:prstGeom prst="rect">
            <a:avLst/>
          </a:prstGeom>
          <a:solidFill>
            <a:srgbClr val="FFCC99">
              <a:alpha val="60000"/>
            </a:srgbClr>
          </a:solidFill>
          <a:ln w="28575">
            <a:solidFill>
              <a:schemeClr val="accent6">
                <a:lumMod val="75000"/>
                <a:alpha val="40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>
                <a:solidFill>
                  <a:sysClr val="windowText" lastClr="000000"/>
                </a:solidFill>
              </a:rPr>
              <a:t>Visual Studio</a:t>
            </a:r>
          </a:p>
          <a:p>
            <a:pPr algn="ctr">
              <a:lnSpc>
                <a:spcPct val="150000"/>
              </a:lnSpc>
            </a:pPr>
            <a:r>
              <a:rPr lang="en-US" altLang="ko-KR" sz="2000" b="1">
                <a:solidFill>
                  <a:sysClr val="windowText" lastClr="000000"/>
                </a:solidFill>
              </a:rPr>
              <a:t>Unreal Engine</a:t>
            </a:r>
          </a:p>
          <a:p>
            <a:pPr algn="ctr">
              <a:lnSpc>
                <a:spcPct val="150000"/>
              </a:lnSpc>
            </a:pPr>
            <a:r>
              <a:rPr lang="en-US" altLang="ko-KR" sz="2000" b="1">
                <a:solidFill>
                  <a:sysClr val="windowText" lastClr="000000"/>
                </a:solidFill>
              </a:rPr>
              <a:t>Android Studio</a:t>
            </a:r>
            <a:endParaRPr lang="ko-KR" altLang="en-US" sz="2000" b="1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E514D42-F9F2-87DC-8531-0651C371C631}"/>
              </a:ext>
            </a:extLst>
          </p:cNvPr>
          <p:cNvSpPr/>
          <p:nvPr/>
        </p:nvSpPr>
        <p:spPr>
          <a:xfrm>
            <a:off x="7792694" y="4640915"/>
            <a:ext cx="3240000" cy="1670114"/>
          </a:xfrm>
          <a:prstGeom prst="rect">
            <a:avLst/>
          </a:prstGeom>
          <a:solidFill>
            <a:srgbClr val="FFCC99">
              <a:alpha val="60000"/>
            </a:srgbClr>
          </a:solidFill>
          <a:ln w="28575">
            <a:solidFill>
              <a:schemeClr val="accent6">
                <a:lumMod val="75000"/>
                <a:alpha val="40000"/>
              </a:schemeClr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hlinkClick r:id="rId4"/>
              </a:rPr>
              <a:t>9yu22 (github.com)</a:t>
            </a:r>
            <a:endParaRPr lang="en-US" altLang="ko-KR" sz="2000"/>
          </a:p>
          <a:p>
            <a:pPr algn="ctr">
              <a:lnSpc>
                <a:spcPct val="150000"/>
              </a:lnSpc>
            </a:pPr>
            <a:r>
              <a:rPr lang="en-US" altLang="ko-KR" sz="2000">
                <a:hlinkClick r:id="rId5"/>
              </a:rPr>
              <a:t>Gyuhui (notion.so)</a:t>
            </a:r>
            <a:endParaRPr lang="en-US" altLang="ko-KR" sz="2000" dirty="0"/>
          </a:p>
        </p:txBody>
      </p:sp>
      <p:pic>
        <p:nvPicPr>
          <p:cNvPr id="8" name="Picture 2" descr="GitHub">
            <a:extLst>
              <a:ext uri="{FF2B5EF4-FFF2-40B4-BE49-F238E27FC236}">
                <a16:creationId xmlns:a16="http://schemas.microsoft.com/office/drawing/2014/main" id="{D182D50A-EC10-7EF7-3DA2-949D0A569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2036" y="5170130"/>
            <a:ext cx="324000" cy="3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53C1B9F2-6BD8-6F20-38E2-7BED8E65A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4818" y="5610852"/>
            <a:ext cx="270000" cy="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순서도: 수행의 시작/종료 9">
            <a:extLst>
              <a:ext uri="{FF2B5EF4-FFF2-40B4-BE49-F238E27FC236}">
                <a16:creationId xmlns:a16="http://schemas.microsoft.com/office/drawing/2014/main" id="{C001FF58-60FC-7661-A778-BAE0055817B9}"/>
              </a:ext>
            </a:extLst>
          </p:cNvPr>
          <p:cNvSpPr/>
          <p:nvPr/>
        </p:nvSpPr>
        <p:spPr>
          <a:xfrm>
            <a:off x="2020129" y="4450004"/>
            <a:ext cx="1454374" cy="381821"/>
          </a:xfrm>
          <a:prstGeom prst="flowChartTerminator">
            <a:avLst/>
          </a:prstGeom>
          <a:solidFill>
            <a:srgbClr val="B3BA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Language</a:t>
            </a:r>
            <a:endParaRPr lang="ko-KR" altLang="en-US" b="1"/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1C0557D-1D39-F2B1-E7D3-3E0D960AD53F}"/>
              </a:ext>
            </a:extLst>
          </p:cNvPr>
          <p:cNvSpPr/>
          <p:nvPr/>
        </p:nvSpPr>
        <p:spPr>
          <a:xfrm>
            <a:off x="5262818" y="4450003"/>
            <a:ext cx="1454374" cy="381821"/>
          </a:xfrm>
          <a:prstGeom prst="flowChartTerminator">
            <a:avLst/>
          </a:prstGeom>
          <a:solidFill>
            <a:srgbClr val="B3BA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Tool</a:t>
            </a:r>
            <a:endParaRPr lang="ko-KR" altLang="en-US" b="1"/>
          </a:p>
        </p:txBody>
      </p:sp>
      <p:sp>
        <p:nvSpPr>
          <p:cNvPr id="12" name="순서도: 수행의 시작/종료 11">
            <a:extLst>
              <a:ext uri="{FF2B5EF4-FFF2-40B4-BE49-F238E27FC236}">
                <a16:creationId xmlns:a16="http://schemas.microsoft.com/office/drawing/2014/main" id="{E1335805-DCBD-3B74-EDD5-9DBD0CD1F314}"/>
              </a:ext>
            </a:extLst>
          </p:cNvPr>
          <p:cNvSpPr/>
          <p:nvPr/>
        </p:nvSpPr>
        <p:spPr>
          <a:xfrm>
            <a:off x="8685507" y="4450002"/>
            <a:ext cx="1454374" cy="381821"/>
          </a:xfrm>
          <a:prstGeom prst="flowChartTerminator">
            <a:avLst/>
          </a:prstGeom>
          <a:solidFill>
            <a:srgbClr val="B3BA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Archive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2407572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F317687-97CF-76C2-D62A-D9DE1B972A2C}"/>
              </a:ext>
            </a:extLst>
          </p:cNvPr>
          <p:cNvSpPr/>
          <p:nvPr/>
        </p:nvSpPr>
        <p:spPr>
          <a:xfrm>
            <a:off x="132735" y="851719"/>
            <a:ext cx="11926529" cy="5154561"/>
          </a:xfrm>
          <a:prstGeom prst="roundRect">
            <a:avLst/>
          </a:prstGeom>
          <a:solidFill>
            <a:srgbClr val="D3D7B7"/>
          </a:solidFill>
          <a:ln>
            <a:noFill/>
          </a:ln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400" b="1">
                <a:solidFill>
                  <a:sysClr val="windowText" lastClr="000000"/>
                </a:solidFill>
              </a:rPr>
              <a:t>🍀 이수 과목 🍀</a:t>
            </a:r>
            <a:endParaRPr lang="en-US" altLang="ko-KR" sz="2400" b="1">
              <a:solidFill>
                <a:sysClr val="windowText" lastClr="000000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200"/>
              </a:spcAft>
              <a:buFontTx/>
              <a:buChar char="-"/>
            </a:pPr>
            <a:r>
              <a:rPr lang="en-US" altLang="ko-KR" sz="2000" b="1">
                <a:solidFill>
                  <a:schemeClr val="tx1"/>
                </a:solidFill>
              </a:rPr>
              <a:t>C</a:t>
            </a:r>
            <a:r>
              <a:rPr lang="ko-KR" altLang="en-US" sz="2000" b="1">
                <a:solidFill>
                  <a:schemeClr val="tx1"/>
                </a:solidFill>
              </a:rPr>
              <a:t>프로그래밍</a:t>
            </a:r>
            <a:r>
              <a:rPr lang="en-US" altLang="ko-KR" sz="2000" b="1">
                <a:solidFill>
                  <a:schemeClr val="tx1"/>
                </a:solidFill>
              </a:rPr>
              <a:t>, STL, </a:t>
            </a:r>
            <a:r>
              <a:rPr lang="ko-KR" altLang="en-US" sz="2000" b="1">
                <a:solidFill>
                  <a:schemeClr val="tx1"/>
                </a:solidFill>
              </a:rPr>
              <a:t>자료구조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알고리즘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데이터베이스</a:t>
            </a:r>
            <a:r>
              <a:rPr lang="en-US" altLang="ko-KR" sz="2000" b="1">
                <a:solidFill>
                  <a:schemeClr val="tx1"/>
                </a:solidFill>
              </a:rPr>
              <a:t>(SQL), </a:t>
            </a:r>
            <a:r>
              <a:rPr lang="ko-KR" altLang="en-US" sz="2000" b="1">
                <a:solidFill>
                  <a:schemeClr val="tx1"/>
                </a:solidFill>
              </a:rPr>
              <a:t>게임소프트웨어공학</a:t>
            </a:r>
            <a:r>
              <a:rPr lang="en-US" altLang="ko-KR" sz="2000" b="1">
                <a:solidFill>
                  <a:schemeClr val="tx1"/>
                </a:solidFill>
              </a:rPr>
              <a:t>(GIT), </a:t>
            </a:r>
            <a:r>
              <a:rPr lang="ko-KR" altLang="en-US" sz="2000" b="1">
                <a:solidFill>
                  <a:schemeClr val="tx1"/>
                </a:solidFill>
              </a:rPr>
              <a:t>머신러닝</a:t>
            </a:r>
            <a:endParaRPr lang="en-US" altLang="ko-KR" sz="2000" b="1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200"/>
              </a:spcAft>
              <a:buFontTx/>
              <a:buChar char="-"/>
            </a:pPr>
            <a:r>
              <a:rPr lang="ko-KR" altLang="en-US" sz="2000" b="1">
                <a:solidFill>
                  <a:schemeClr val="tx1"/>
                </a:solidFill>
              </a:rPr>
              <a:t>스크립트언어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셰이더프로그래밍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컴퓨터그래픽스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스마트폰게임프로그래밍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게임엔진</a:t>
            </a:r>
            <a:r>
              <a:rPr lang="en-US" altLang="ko-KR" sz="2000" b="1">
                <a:solidFill>
                  <a:schemeClr val="tx1"/>
                </a:solidFill>
              </a:rPr>
              <a:t>(Unreal)</a:t>
            </a:r>
          </a:p>
          <a:p>
            <a:pPr marL="285750" indent="-285750">
              <a:lnSpc>
                <a:spcPct val="150000"/>
              </a:lnSpc>
              <a:spcAft>
                <a:spcPts val="200"/>
              </a:spcAft>
              <a:buFontTx/>
              <a:buChar char="-"/>
            </a:pPr>
            <a:r>
              <a:rPr lang="ko-KR" altLang="en-US" sz="2000" b="1">
                <a:solidFill>
                  <a:schemeClr val="tx1"/>
                </a:solidFill>
              </a:rPr>
              <a:t>게임기획</a:t>
            </a:r>
            <a:r>
              <a:rPr lang="en-US" altLang="ko-KR" sz="2000" b="1">
                <a:solidFill>
                  <a:schemeClr val="tx1"/>
                </a:solidFill>
              </a:rPr>
              <a:t>, 3D</a:t>
            </a:r>
            <a:r>
              <a:rPr lang="ko-KR" altLang="en-US" sz="2000" b="1">
                <a:solidFill>
                  <a:schemeClr val="tx1"/>
                </a:solidFill>
              </a:rPr>
              <a:t>모델링</a:t>
            </a:r>
            <a:r>
              <a:rPr lang="en-US" altLang="ko-KR" sz="2000" b="1">
                <a:solidFill>
                  <a:schemeClr val="tx1"/>
                </a:solidFill>
              </a:rPr>
              <a:t>, 3D</a:t>
            </a:r>
            <a:r>
              <a:rPr lang="ko-KR" altLang="en-US" sz="2000" b="1">
                <a:solidFill>
                  <a:schemeClr val="tx1"/>
                </a:solidFill>
              </a:rPr>
              <a:t>애니메이션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게임사운드</a:t>
            </a:r>
            <a:endParaRPr lang="en-US" altLang="ko-KR" sz="2000" b="1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200"/>
              </a:spcAft>
              <a:buFontTx/>
              <a:buChar char="-"/>
            </a:pPr>
            <a:r>
              <a:rPr lang="ko-KR" altLang="en-US" sz="2000" b="1">
                <a:solidFill>
                  <a:schemeClr val="tx1"/>
                </a:solidFill>
              </a:rPr>
              <a:t>선형대수학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이산수학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게임수학 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전산학개론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네트워크 기초</a:t>
            </a:r>
            <a:r>
              <a:rPr lang="en-US" altLang="ko-KR" sz="2000" b="1">
                <a:solidFill>
                  <a:schemeClr val="tx1"/>
                </a:solidFill>
              </a:rPr>
              <a:t>, </a:t>
            </a:r>
            <a:r>
              <a:rPr lang="ko-KR" altLang="en-US" sz="2000" b="1">
                <a:solidFill>
                  <a:schemeClr val="tx1"/>
                </a:solidFill>
              </a:rPr>
              <a:t>운영체제</a:t>
            </a:r>
            <a:r>
              <a:rPr lang="en-US" altLang="ko-KR" sz="2000" b="1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2614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6F3451-2E72-D29E-3553-33271AEE1257}"/>
              </a:ext>
            </a:extLst>
          </p:cNvPr>
          <p:cNvSpPr txBox="1"/>
          <p:nvPr/>
        </p:nvSpPr>
        <p:spPr>
          <a:xfrm>
            <a:off x="447555" y="509243"/>
            <a:ext cx="8086894" cy="70788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softEdge rad="127000"/>
          </a:effectLst>
        </p:spPr>
        <p:txBody>
          <a:bodyPr wrap="none" rtlCol="0">
            <a:spAutoFit/>
          </a:bodyPr>
          <a:lstStyle/>
          <a:p>
            <a:r>
              <a:rPr lang="en-US" altLang="ko-KR" sz="4000" b="1"/>
              <a:t>SuperStar YG DataBase (mySQL)</a:t>
            </a:r>
            <a:endParaRPr lang="ko-KR" altLang="en-US" sz="40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368DF9-89E4-605F-2A01-81A4223C939C}"/>
              </a:ext>
            </a:extLst>
          </p:cNvPr>
          <p:cNvSpPr txBox="1"/>
          <p:nvPr/>
        </p:nvSpPr>
        <p:spPr>
          <a:xfrm>
            <a:off x="533742" y="1413776"/>
            <a:ext cx="11340548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개발 목표</a:t>
            </a:r>
            <a:r>
              <a:rPr lang="en-US" altLang="ko-KR"/>
              <a:t>: </a:t>
            </a:r>
            <a:r>
              <a:rPr lang="ko-KR" altLang="en-US">
                <a:highlight>
                  <a:srgbClr val="FFFFCC"/>
                </a:highlight>
              </a:rPr>
              <a:t>모바일 리듬게임 </a:t>
            </a:r>
            <a:r>
              <a:rPr lang="en-US" altLang="ko-KR">
                <a:highlight>
                  <a:srgbClr val="FFFFCC"/>
                </a:highlight>
              </a:rPr>
              <a:t>‘SUPERSTAR YG’</a:t>
            </a:r>
            <a:r>
              <a:rPr lang="ko-KR" altLang="en-US">
                <a:highlight>
                  <a:srgbClr val="FFFFCC"/>
                </a:highlight>
              </a:rPr>
              <a:t>를 분석하여 작성한 요구사항을 기반으로 데이터베이스를 설계</a:t>
            </a:r>
            <a:endParaRPr lang="en-US" altLang="ko-KR">
              <a:highlight>
                <a:srgbClr val="FFFFCC"/>
              </a:highlight>
            </a:endParaRPr>
          </a:p>
          <a:p>
            <a:pPr marL="1080000"/>
            <a:r>
              <a:rPr lang="ko-KR" altLang="en-US"/>
              <a:t>이를 통해 </a:t>
            </a:r>
            <a:r>
              <a:rPr lang="en-US" altLang="ko-KR"/>
              <a:t>ER</a:t>
            </a:r>
            <a:r>
              <a:rPr lang="ko-KR" altLang="en-US"/>
              <a:t>모델과 관계형 모델을 작성하였으며</a:t>
            </a:r>
            <a:r>
              <a:rPr lang="en-US" altLang="ko-KR"/>
              <a:t>, SQL</a:t>
            </a:r>
            <a:r>
              <a:rPr lang="ko-KR" altLang="en-US"/>
              <a:t>을 이용해 데이터베이스를 구현하여 초기 </a:t>
            </a:r>
            <a:endParaRPr lang="en-US" altLang="ko-KR"/>
          </a:p>
          <a:p>
            <a:pPr marL="1080000"/>
            <a:r>
              <a:rPr lang="ko-KR" altLang="en-US"/>
              <a:t>분석 및 설계와 일치하도록 구성하였다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개발 환경</a:t>
            </a:r>
            <a:r>
              <a:rPr lang="en-US" altLang="ko-KR"/>
              <a:t>: MySQL</a:t>
            </a:r>
          </a:p>
          <a:p>
            <a:r>
              <a:rPr lang="en-US" altLang="ko-KR"/>
              <a:t>Notion:</a:t>
            </a:r>
            <a:r>
              <a:rPr lang="en-US" altLang="ko-KR" b="1"/>
              <a:t> </a:t>
            </a:r>
            <a:r>
              <a:rPr lang="en-US" altLang="ko-KR">
                <a:hlinkClick r:id="rId2"/>
              </a:rPr>
              <a:t>https://9222.notion.site/DB-SUPERSTAR-YG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제작 기간</a:t>
            </a:r>
            <a:r>
              <a:rPr lang="en-US" altLang="ko-KR"/>
              <a:t>: 1</a:t>
            </a:r>
            <a:r>
              <a:rPr lang="ko-KR" altLang="en-US"/>
              <a:t>개월 </a:t>
            </a:r>
            <a:r>
              <a:rPr lang="en-US" altLang="ko-KR"/>
              <a:t>(2023.11~2023.12)</a:t>
            </a:r>
          </a:p>
          <a:p>
            <a:r>
              <a:rPr lang="ko-KR" altLang="en-US"/>
              <a:t>제작 인원</a:t>
            </a:r>
            <a:r>
              <a:rPr lang="en-US" altLang="ko-KR"/>
              <a:t>: 1</a:t>
            </a:r>
            <a:r>
              <a:rPr lang="ko-KR" altLang="en-US"/>
              <a:t>명</a:t>
            </a:r>
            <a:endParaRPr lang="en-US" altLang="ko-KR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요구사항 분석서</a:t>
            </a:r>
            <a:endParaRPr lang="en-US" altLang="ko-KR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en-US" altLang="ko-KR"/>
              <a:t>ER</a:t>
            </a:r>
            <a:r>
              <a:rPr lang="ko-KR" altLang="en-US"/>
              <a:t>모델과 관계형모델</a:t>
            </a:r>
            <a:endParaRPr lang="en-US" altLang="ko-KR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릴레이션과 데이터생성</a:t>
            </a:r>
            <a:endParaRPr lang="en-US" altLang="ko-KR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en-US" altLang="ko-KR"/>
              <a:t>SQL</a:t>
            </a:r>
          </a:p>
        </p:txBody>
      </p:sp>
      <p:pic>
        <p:nvPicPr>
          <p:cNvPr id="4" name="그림 3" descr="원, 도표, 그림, 대칭이(가) 표시된 사진&#10;&#10;자동 생성된 설명">
            <a:extLst>
              <a:ext uri="{FF2B5EF4-FFF2-40B4-BE49-F238E27FC236}">
                <a16:creationId xmlns:a16="http://schemas.microsoft.com/office/drawing/2014/main" id="{6EFF5D55-06FB-D0B8-7AC1-377FE6D6C4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3" r="3309" b="1863"/>
          <a:stretch/>
        </p:blipFill>
        <p:spPr>
          <a:xfrm>
            <a:off x="3927240" y="4038415"/>
            <a:ext cx="3938825" cy="21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46AF022-9BD5-8A3A-C7EA-5FE5BCEF0A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7370" y="4038415"/>
            <a:ext cx="3906920" cy="21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397892-D260-AA93-703D-697EBBDC4654}"/>
              </a:ext>
            </a:extLst>
          </p:cNvPr>
          <p:cNvCxnSpPr/>
          <p:nvPr/>
        </p:nvCxnSpPr>
        <p:spPr>
          <a:xfrm>
            <a:off x="528240" y="1315452"/>
            <a:ext cx="1073682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056EF8A-DE83-5C2A-0D05-4D2D6BA66188}"/>
              </a:ext>
            </a:extLst>
          </p:cNvPr>
          <p:cNvSpPr txBox="1"/>
          <p:nvPr/>
        </p:nvSpPr>
        <p:spPr>
          <a:xfrm>
            <a:off x="3927240" y="6326231"/>
            <a:ext cx="3976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▲ 요구사항을 기반으로 작성한 </a:t>
            </a:r>
            <a:r>
              <a:rPr lang="en-US" altLang="ko-KR" sz="1400"/>
              <a:t>ER</a:t>
            </a:r>
            <a:r>
              <a:rPr lang="ko-KR" altLang="en-US" sz="1400"/>
              <a:t>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A38E8C-5F77-BBA6-6ED4-7B1C8FFB6D83}"/>
              </a:ext>
            </a:extLst>
          </p:cNvPr>
          <p:cNvSpPr txBox="1"/>
          <p:nvPr/>
        </p:nvSpPr>
        <p:spPr>
          <a:xfrm>
            <a:off x="7967370" y="6307296"/>
            <a:ext cx="3976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▲ 만든 데이터를 기반으로 사용한 </a:t>
            </a:r>
            <a:r>
              <a:rPr lang="en-US" altLang="ko-KR" sz="1400"/>
              <a:t>SQL 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2780917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6F3451-2E72-D29E-3553-33271AEE1257}"/>
              </a:ext>
            </a:extLst>
          </p:cNvPr>
          <p:cNvSpPr txBox="1"/>
          <p:nvPr/>
        </p:nvSpPr>
        <p:spPr>
          <a:xfrm>
            <a:off x="493986" y="578069"/>
            <a:ext cx="184731" cy="70788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softEdge rad="127000"/>
          </a:effectLst>
        </p:spPr>
        <p:txBody>
          <a:bodyPr wrap="none" rtlCol="0">
            <a:spAutoFit/>
          </a:bodyPr>
          <a:lstStyle/>
          <a:p>
            <a:endParaRPr lang="ko-KR" altLang="en-US" sz="40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8F5F5F-7264-4837-0CBB-ECB430EFE987}"/>
              </a:ext>
            </a:extLst>
          </p:cNvPr>
          <p:cNvSpPr txBox="1"/>
          <p:nvPr/>
        </p:nvSpPr>
        <p:spPr>
          <a:xfrm>
            <a:off x="493986" y="509243"/>
            <a:ext cx="8186280" cy="70788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softEdge rad="127000"/>
          </a:effectLst>
        </p:spPr>
        <p:txBody>
          <a:bodyPr wrap="none" rtlCol="0">
            <a:spAutoFit/>
          </a:bodyPr>
          <a:lstStyle/>
          <a:p>
            <a:r>
              <a:rPr lang="ko-KR" altLang="en-US" sz="4000" b="1"/>
              <a:t>오늘의 준비물</a:t>
            </a:r>
            <a:r>
              <a:rPr lang="en-US" altLang="ko-KR" sz="4000" b="1"/>
              <a:t>(Python, Open API)</a:t>
            </a:r>
            <a:endParaRPr lang="ko-KR" altLang="en-US" sz="4000" b="1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2FD4459-68BF-F49F-5E17-ABABA2DE8154}"/>
              </a:ext>
            </a:extLst>
          </p:cNvPr>
          <p:cNvCxnSpPr/>
          <p:nvPr/>
        </p:nvCxnSpPr>
        <p:spPr>
          <a:xfrm>
            <a:off x="528240" y="1315452"/>
            <a:ext cx="1073682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7788D61-FB12-3176-BBC7-403102A7C11B}"/>
              </a:ext>
            </a:extLst>
          </p:cNvPr>
          <p:cNvSpPr txBox="1"/>
          <p:nvPr/>
        </p:nvSpPr>
        <p:spPr>
          <a:xfrm>
            <a:off x="533742" y="1375792"/>
            <a:ext cx="1134054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프로그램 소개</a:t>
            </a:r>
            <a:r>
              <a:rPr lang="en-US" altLang="ko-KR"/>
              <a:t>: </a:t>
            </a:r>
            <a:r>
              <a:rPr lang="ko-KR" altLang="en-US">
                <a:highlight>
                  <a:srgbClr val="FFFFCC"/>
                </a:highlight>
              </a:rPr>
              <a:t>날씨와 온도에 따라 코디추천 정보를 제공하는 서비스</a:t>
            </a:r>
            <a:endParaRPr lang="en-US" altLang="ko-KR">
              <a:highlight>
                <a:srgbClr val="FFFFCC"/>
              </a:highlight>
            </a:endParaRPr>
          </a:p>
          <a:p>
            <a:r>
              <a:rPr lang="en-US" altLang="ko-KR"/>
              <a:t>	        </a:t>
            </a:r>
            <a:r>
              <a:rPr lang="ko-KR" altLang="en-US"/>
              <a:t>위치를 검색하면 강수량</a:t>
            </a:r>
            <a:r>
              <a:rPr lang="en-US" altLang="ko-KR"/>
              <a:t>, </a:t>
            </a:r>
            <a:r>
              <a:rPr lang="ko-KR" altLang="en-US"/>
              <a:t>날씨</a:t>
            </a:r>
            <a:r>
              <a:rPr lang="en-US" altLang="ko-KR"/>
              <a:t>, </a:t>
            </a:r>
            <a:r>
              <a:rPr lang="ko-KR" altLang="en-US"/>
              <a:t>미세먼지 농도를 알려주고 기온별 옷차림 정보를 제공한다</a:t>
            </a:r>
            <a:r>
              <a:rPr lang="en-US" altLang="ko-KR"/>
              <a:t>.</a:t>
            </a:r>
          </a:p>
          <a:p>
            <a:r>
              <a:rPr lang="en-US" altLang="ko-KR"/>
              <a:t>Youtube: </a:t>
            </a:r>
            <a:r>
              <a:rPr lang="en-US" altLang="ko-KR">
                <a:hlinkClick r:id="rId2"/>
              </a:rPr>
              <a:t>https://youtu.be/PoNNdiYNlRo?si=mPPX5_UCCLvP7RfP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사용 언어</a:t>
            </a:r>
            <a:r>
              <a:rPr lang="en-US" altLang="ko-KR"/>
              <a:t>: Python</a:t>
            </a:r>
          </a:p>
          <a:p>
            <a:r>
              <a:rPr lang="ko-KR" altLang="en-US"/>
              <a:t>개발 환경</a:t>
            </a:r>
            <a:r>
              <a:rPr lang="en-US" altLang="ko-KR"/>
              <a:t>: Visual Studio Code</a:t>
            </a:r>
          </a:p>
          <a:p>
            <a:r>
              <a:rPr lang="en-US" altLang="ko-KR"/>
              <a:t>Git repo: </a:t>
            </a:r>
            <a:r>
              <a:rPr lang="en-US" altLang="ko-KR">
                <a:hlinkClick r:id="rId3"/>
              </a:rPr>
              <a:t>https://github.com/Daeun-Oh/Supplies-of-Today.git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제작 기간</a:t>
            </a:r>
            <a:r>
              <a:rPr lang="en-US" altLang="ko-KR"/>
              <a:t>: 1</a:t>
            </a:r>
            <a:r>
              <a:rPr lang="ko-KR" altLang="en-US"/>
              <a:t>개월 </a:t>
            </a:r>
            <a:r>
              <a:rPr lang="en-US" altLang="ko-KR"/>
              <a:t>(2023.05~2023.06)</a:t>
            </a:r>
          </a:p>
          <a:p>
            <a:r>
              <a:rPr lang="ko-KR" altLang="en-US"/>
              <a:t>제작 인원</a:t>
            </a:r>
            <a:r>
              <a:rPr lang="en-US" altLang="ko-KR"/>
              <a:t>: 2</a:t>
            </a:r>
            <a:r>
              <a:rPr lang="ko-KR" altLang="en-US"/>
              <a:t>명</a:t>
            </a:r>
            <a:endParaRPr lang="en-US" altLang="ko-KR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en-US" altLang="ko-KR"/>
              <a:t>UI, </a:t>
            </a:r>
            <a:r>
              <a:rPr lang="ko-KR" altLang="en-US"/>
              <a:t>버튼</a:t>
            </a:r>
            <a:r>
              <a:rPr lang="en-US" altLang="ko-KR"/>
              <a:t>, </a:t>
            </a:r>
            <a:r>
              <a:rPr lang="ko-KR" altLang="en-US"/>
              <a:t>시간</a:t>
            </a:r>
            <a:r>
              <a:rPr lang="en-US" altLang="ko-KR"/>
              <a:t>, </a:t>
            </a:r>
            <a:r>
              <a:rPr lang="ko-KR" altLang="en-US"/>
              <a:t>검색</a:t>
            </a:r>
            <a:endParaRPr lang="en-US" altLang="ko-KR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구글 맵 연동</a:t>
            </a:r>
            <a:r>
              <a:rPr lang="en-US" altLang="ko-KR"/>
              <a:t>(</a:t>
            </a:r>
            <a:r>
              <a:rPr lang="ko-KR" altLang="en-US"/>
              <a:t>위치 받아서 지도 띄우기</a:t>
            </a:r>
            <a:r>
              <a:rPr lang="en-US" altLang="ko-KR"/>
              <a:t>)</a:t>
            </a:r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온도 별 옷차림 정보</a:t>
            </a:r>
            <a:endParaRPr lang="en-US" altLang="ko-KR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텔레그램 연동</a:t>
            </a:r>
            <a:r>
              <a:rPr lang="en-US" altLang="ko-KR"/>
              <a:t>, </a:t>
            </a:r>
            <a:r>
              <a:rPr lang="ko-KR" altLang="en-US"/>
              <a:t>키워드별 메시지</a:t>
            </a:r>
            <a:endParaRPr lang="en-US" altLang="ko-KR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E1403A-7F5F-CE43-802E-1A8B9032B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409" y="2568326"/>
            <a:ext cx="4196849" cy="37804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355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378364-29D1-4645-7285-4DA968781237}"/>
              </a:ext>
            </a:extLst>
          </p:cNvPr>
          <p:cNvSpPr txBox="1"/>
          <p:nvPr/>
        </p:nvSpPr>
        <p:spPr>
          <a:xfrm>
            <a:off x="447555" y="509243"/>
            <a:ext cx="4331442" cy="70788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softEdge rad="127000"/>
          </a:effectLst>
        </p:spPr>
        <p:txBody>
          <a:bodyPr wrap="none" rtlCol="0">
            <a:spAutoFit/>
          </a:bodyPr>
          <a:lstStyle/>
          <a:p>
            <a:r>
              <a:rPr lang="en-US" altLang="ko-KR" sz="4000" b="1"/>
              <a:t>Blockers (UE 5.3)</a:t>
            </a:r>
            <a:endParaRPr lang="ko-KR" altLang="en-US" sz="40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AC52CD-31BB-9782-92A8-1995752805BD}"/>
              </a:ext>
            </a:extLst>
          </p:cNvPr>
          <p:cNvSpPr txBox="1"/>
          <p:nvPr/>
        </p:nvSpPr>
        <p:spPr>
          <a:xfrm>
            <a:off x="528240" y="1433932"/>
            <a:ext cx="11414876" cy="516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dirty="0"/>
              <a:t>장르</a:t>
            </a:r>
            <a:r>
              <a:rPr lang="en-US" altLang="ko-KR" dirty="0"/>
              <a:t>: </a:t>
            </a:r>
            <a:r>
              <a:rPr lang="ko-KR" altLang="en-US" dirty="0"/>
              <a:t>건축 액션 </a:t>
            </a:r>
            <a:r>
              <a:rPr lang="en-US" altLang="ko-KR" dirty="0"/>
              <a:t>FPS (4 Player, free for all)</a:t>
            </a:r>
          </a:p>
          <a:p>
            <a:pPr>
              <a:spcAft>
                <a:spcPts val="200"/>
              </a:spcAft>
            </a:pPr>
            <a:r>
              <a:rPr lang="ko-KR" altLang="en-US" dirty="0"/>
              <a:t>게임 설명</a:t>
            </a:r>
            <a:r>
              <a:rPr lang="en-US" altLang="ko-KR" dirty="0"/>
              <a:t>: </a:t>
            </a:r>
            <a:r>
              <a:rPr lang="ko-KR" altLang="en-US" dirty="0">
                <a:highlight>
                  <a:srgbClr val="FFFFCC"/>
                </a:highlight>
              </a:rPr>
              <a:t>블록을 </a:t>
            </a:r>
            <a:r>
              <a:rPr lang="ko-KR" altLang="en-US">
                <a:highlight>
                  <a:srgbClr val="FFFFCC"/>
                </a:highlight>
              </a:rPr>
              <a:t>설치하고 파괴하면서</a:t>
            </a:r>
            <a:r>
              <a:rPr lang="en-US" altLang="ko-KR">
                <a:highlight>
                  <a:srgbClr val="FFFFCC"/>
                </a:highlight>
              </a:rPr>
              <a:t>,</a:t>
            </a:r>
            <a:r>
              <a:rPr lang="ko-KR" altLang="en-US">
                <a:highlight>
                  <a:srgbClr val="FFFFCC"/>
                </a:highlight>
              </a:rPr>
              <a:t> </a:t>
            </a:r>
            <a:r>
              <a:rPr lang="ko-KR" altLang="en-US" dirty="0">
                <a:highlight>
                  <a:srgbClr val="FFFFCC"/>
                </a:highlight>
              </a:rPr>
              <a:t>상대의 </a:t>
            </a:r>
            <a:r>
              <a:rPr lang="ko-KR" altLang="en-US">
                <a:highlight>
                  <a:srgbClr val="FFFFCC"/>
                </a:highlight>
              </a:rPr>
              <a:t>포탈을 파괴하고</a:t>
            </a:r>
            <a:r>
              <a:rPr lang="en-US" altLang="ko-KR">
                <a:highlight>
                  <a:srgbClr val="FFFFCC"/>
                </a:highlight>
              </a:rPr>
              <a:t> </a:t>
            </a:r>
            <a:r>
              <a:rPr lang="ko-KR" altLang="en-US" dirty="0">
                <a:highlight>
                  <a:srgbClr val="FFFFCC"/>
                </a:highlight>
              </a:rPr>
              <a:t>자신의 포탈을 </a:t>
            </a:r>
            <a:r>
              <a:rPr lang="ko-KR" altLang="en-US">
                <a:highlight>
                  <a:srgbClr val="FFFFCC"/>
                </a:highlight>
              </a:rPr>
              <a:t>지키는 게임</a:t>
            </a:r>
            <a:endParaRPr lang="en-US" altLang="ko-KR" dirty="0">
              <a:highlight>
                <a:srgbClr val="FFFFCC"/>
              </a:highlight>
            </a:endParaRPr>
          </a:p>
          <a:p>
            <a:pPr marL="1080000">
              <a:spcAft>
                <a:spcPts val="200"/>
              </a:spcAft>
            </a:pPr>
            <a:r>
              <a:rPr lang="ko-KR" altLang="en-US"/>
              <a:t>재화를 획득하여 상점에서 블록과 무기 등을 구매할 수 있다</a:t>
            </a:r>
            <a:r>
              <a:rPr lang="en-US" altLang="ko-KR"/>
              <a:t>. </a:t>
            </a:r>
            <a:r>
              <a:rPr lang="ko-KR" altLang="en-US"/>
              <a:t>블록으로 길을 만들어 상대 플레이어 섬으로 이동해 상대 포탈을 파괴할 수 있다</a:t>
            </a:r>
            <a:r>
              <a:rPr lang="en-US" altLang="ko-KR"/>
              <a:t>. </a:t>
            </a:r>
            <a:r>
              <a:rPr lang="ko-KR" altLang="en-US"/>
              <a:t>포탈이 존재하는 하는 동안 죽어도 다시 살아날 수 </a:t>
            </a:r>
            <a:endParaRPr lang="en-US" altLang="ko-KR"/>
          </a:p>
          <a:p>
            <a:pPr marL="1080000">
              <a:spcAft>
                <a:spcPts val="200"/>
              </a:spcAft>
            </a:pPr>
            <a:r>
              <a:rPr lang="ko-KR" altLang="en-US"/>
              <a:t>있으며</a:t>
            </a:r>
            <a:r>
              <a:rPr lang="en-US" altLang="ko-KR"/>
              <a:t>, </a:t>
            </a:r>
            <a:r>
              <a:rPr lang="ko-KR" altLang="en-US"/>
              <a:t>포탈이 파괴되면 더 이상 다시 살아날 수 없다</a:t>
            </a:r>
            <a:r>
              <a:rPr lang="en-US" altLang="ko-KR"/>
              <a:t>. </a:t>
            </a:r>
          </a:p>
          <a:p>
            <a:pPr>
              <a:spcAft>
                <a:spcPts val="200"/>
              </a:spcAft>
            </a:pPr>
            <a:r>
              <a:rPr lang="ko-KR" altLang="en-US"/>
              <a:t>게임 영상</a:t>
            </a:r>
            <a:r>
              <a:rPr lang="en-US" altLang="ko-KR"/>
              <a:t>: </a:t>
            </a:r>
            <a:r>
              <a:rPr lang="en-US" altLang="ko-KR">
                <a:hlinkClick r:id="rId3"/>
              </a:rPr>
              <a:t>https://youtu.be/tNU-Lykastg</a:t>
            </a:r>
            <a:endParaRPr lang="ko-KR" altLang="en-US"/>
          </a:p>
          <a:p>
            <a:pPr>
              <a:spcAft>
                <a:spcPts val="200"/>
              </a:spcAft>
            </a:pPr>
            <a:endParaRPr lang="en-US" altLang="ko-KR"/>
          </a:p>
          <a:p>
            <a:pPr>
              <a:spcAft>
                <a:spcPts val="200"/>
              </a:spcAft>
            </a:pPr>
            <a:r>
              <a:rPr lang="ko-KR" altLang="en-US"/>
              <a:t>사용 언어</a:t>
            </a:r>
            <a:r>
              <a:rPr lang="en-US" altLang="ko-KR"/>
              <a:t>: C++</a:t>
            </a:r>
          </a:p>
          <a:p>
            <a:pPr>
              <a:spcAft>
                <a:spcPts val="200"/>
              </a:spcAft>
            </a:pPr>
            <a:r>
              <a:rPr lang="ko-KR" altLang="en-US"/>
              <a:t>개발 </a:t>
            </a:r>
            <a:r>
              <a:rPr lang="ko-KR" altLang="en-US" dirty="0"/>
              <a:t>환경</a:t>
            </a:r>
            <a:r>
              <a:rPr lang="en-US" altLang="ko-KR"/>
              <a:t>: Visual Studio </a:t>
            </a:r>
            <a:r>
              <a:rPr lang="en-US" altLang="ko-KR" dirty="0"/>
              <a:t>2022, Unreal Engine 5.3</a:t>
            </a:r>
            <a:r>
              <a:rPr lang="en-US" altLang="ko-KR"/>
              <a:t>, Github</a:t>
            </a:r>
          </a:p>
          <a:p>
            <a:pPr>
              <a:spcAft>
                <a:spcPts val="200"/>
              </a:spcAft>
            </a:pPr>
            <a:r>
              <a:rPr lang="en-US" altLang="ko-KR"/>
              <a:t>Git Repo: </a:t>
            </a:r>
            <a:r>
              <a:rPr lang="en-US" altLang="ko-KR">
                <a:hlinkClick r:id="rId4"/>
              </a:rPr>
              <a:t>https://github.com/9yu22/Blockers</a:t>
            </a:r>
            <a:endParaRPr lang="en-US" altLang="ko-KR"/>
          </a:p>
          <a:p>
            <a:pPr>
              <a:spcAft>
                <a:spcPts val="200"/>
              </a:spcAft>
            </a:pPr>
            <a:endParaRPr lang="en-US" altLang="ko-KR"/>
          </a:p>
          <a:p>
            <a:pPr>
              <a:spcAft>
                <a:spcPts val="200"/>
              </a:spcAft>
            </a:pPr>
            <a:r>
              <a:rPr lang="ko-KR" altLang="en-US"/>
              <a:t>제작 기간</a:t>
            </a:r>
            <a:r>
              <a:rPr lang="en-US" altLang="ko-KR"/>
              <a:t>: 9</a:t>
            </a:r>
            <a:r>
              <a:rPr lang="ko-KR" altLang="en-US"/>
              <a:t>개월 </a:t>
            </a:r>
            <a:r>
              <a:rPr lang="en-US" altLang="ko-KR"/>
              <a:t>(2023.11 ~ 2024.07)</a:t>
            </a:r>
          </a:p>
          <a:p>
            <a:pPr>
              <a:spcAft>
                <a:spcPts val="200"/>
              </a:spcAft>
            </a:pPr>
            <a:r>
              <a:rPr lang="ko-KR" altLang="en-US"/>
              <a:t>제작 인원</a:t>
            </a:r>
            <a:r>
              <a:rPr lang="en-US" altLang="ko-KR" dirty="0"/>
              <a:t>: 3</a:t>
            </a:r>
            <a:r>
              <a:rPr lang="ko-KR" altLang="en-US"/>
              <a:t>명 </a:t>
            </a:r>
            <a:r>
              <a:rPr lang="en-US" altLang="ko-KR"/>
              <a:t>(</a:t>
            </a:r>
            <a:r>
              <a:rPr lang="ko-KR" altLang="en-US"/>
              <a:t>클라이언트 </a:t>
            </a:r>
            <a:r>
              <a:rPr lang="en-US" altLang="ko-KR"/>
              <a:t>2, </a:t>
            </a:r>
            <a:r>
              <a:rPr lang="ko-KR" altLang="en-US"/>
              <a:t>서버 </a:t>
            </a:r>
            <a:r>
              <a:rPr lang="en-US" altLang="ko-KR"/>
              <a:t>1)</a:t>
            </a:r>
            <a:endParaRPr lang="en-US" altLang="ko-KR" dirty="0"/>
          </a:p>
          <a:p>
            <a:pPr>
              <a:spcAft>
                <a:spcPts val="200"/>
              </a:spcAft>
            </a:pPr>
            <a:r>
              <a:rPr lang="ko-KR" altLang="en-US" dirty="0"/>
              <a:t>역할</a:t>
            </a:r>
            <a:r>
              <a:rPr lang="en-US" altLang="ko-KR" dirty="0"/>
              <a:t>: </a:t>
            </a:r>
            <a:r>
              <a:rPr lang="ko-KR" altLang="en-US" dirty="0"/>
              <a:t>클라이언트</a:t>
            </a:r>
            <a:endParaRPr lang="en-US" altLang="ko-KR" dirty="0"/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인벤토리 </a:t>
            </a:r>
            <a:r>
              <a:rPr lang="en-US" altLang="ko-KR"/>
              <a:t>(Add, Drop, Stack, Grab)</a:t>
            </a:r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en-US" altLang="ko-KR"/>
              <a:t>UI, </a:t>
            </a:r>
            <a:r>
              <a:rPr lang="ko-KR" altLang="en-US"/>
              <a:t>레벨 제작 </a:t>
            </a:r>
            <a:r>
              <a:rPr lang="en-US" altLang="ko-KR"/>
              <a:t>(</a:t>
            </a:r>
            <a:r>
              <a:rPr lang="ko-KR" altLang="en-US"/>
              <a:t>어셋 제작</a:t>
            </a:r>
            <a:r>
              <a:rPr lang="en-US" altLang="ko-KR"/>
              <a:t>, </a:t>
            </a:r>
            <a:r>
              <a:rPr lang="ko-KR" altLang="en-US"/>
              <a:t>블럭 배치</a:t>
            </a:r>
            <a:r>
              <a:rPr lang="en-US" altLang="ko-KR"/>
              <a:t>)</a:t>
            </a:r>
          </a:p>
          <a:p>
            <a:pPr marL="612000" lvl="1" indent="-342900">
              <a:spcAft>
                <a:spcPts val="200"/>
              </a:spcAft>
              <a:buFont typeface="Wingdings 2" panose="05020102010507070707" pitchFamily="18" charset="2"/>
              <a:buChar char="ë"/>
            </a:pPr>
            <a:r>
              <a:rPr lang="ko-KR" altLang="en-US"/>
              <a:t>총 공격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-US" altLang="ko-KR"/>
              <a:t>HP system, Portal </a:t>
            </a:r>
            <a:r>
              <a:rPr lang="ko-KR" altLang="en-US"/>
              <a:t>기능</a:t>
            </a:r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13D96EE-2071-78D1-591C-19AFA5BC0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3760" y="2878748"/>
            <a:ext cx="3200000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6D7EE4D-9D41-370F-5ED7-EFD3AEF689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3760" y="4715661"/>
            <a:ext cx="3200000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FECDEDE-C931-5974-542A-88159C830F7F}"/>
              </a:ext>
            </a:extLst>
          </p:cNvPr>
          <p:cNvCxnSpPr/>
          <p:nvPr/>
        </p:nvCxnSpPr>
        <p:spPr>
          <a:xfrm>
            <a:off x="528240" y="1315452"/>
            <a:ext cx="1073682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4867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D7D906-89C2-824F-57ED-8751C4ECB1F9}"/>
              </a:ext>
            </a:extLst>
          </p:cNvPr>
          <p:cNvSpPr txBox="1"/>
          <p:nvPr/>
        </p:nvSpPr>
        <p:spPr>
          <a:xfrm>
            <a:off x="229177" y="115575"/>
            <a:ext cx="1173364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구현하기 어려웠던 부분</a:t>
            </a:r>
            <a:endParaRPr lang="en-US" altLang="ko-KR" b="1" dirty="0"/>
          </a:p>
          <a:p>
            <a:r>
              <a:rPr lang="en-US" altLang="ko-KR" b="1"/>
              <a:t> </a:t>
            </a:r>
            <a:r>
              <a:rPr lang="ko-KR" altLang="en-US"/>
              <a:t>완전자동 인벤토리 시스템은</a:t>
            </a:r>
            <a:r>
              <a:rPr lang="en-US" altLang="ko-KR"/>
              <a:t> UI</a:t>
            </a:r>
            <a:r>
              <a:rPr lang="ko-KR" altLang="en-US"/>
              <a:t>블루프린트로 만든 </a:t>
            </a:r>
            <a:r>
              <a:rPr lang="en-US" altLang="ko-KR"/>
              <a:t>inventory_slot 9</a:t>
            </a:r>
            <a:r>
              <a:rPr lang="ko-KR" altLang="en-US"/>
              <a:t>개로 구성하였다</a:t>
            </a:r>
            <a:r>
              <a:rPr lang="en-US" altLang="ko-KR"/>
              <a:t>. Slot</a:t>
            </a:r>
            <a:r>
              <a:rPr lang="ko-KR" altLang="en-US"/>
              <a:t>은 이미지</a:t>
            </a:r>
            <a:r>
              <a:rPr lang="en-US" altLang="ko-KR"/>
              <a:t>, </a:t>
            </a:r>
            <a:r>
              <a:rPr lang="ko-KR" altLang="en-US"/>
              <a:t>개수</a:t>
            </a:r>
            <a:r>
              <a:rPr lang="en-US" altLang="ko-KR"/>
              <a:t>, </a:t>
            </a:r>
          </a:p>
          <a:p>
            <a:r>
              <a:rPr lang="en-US" altLang="ko-KR"/>
              <a:t> selected border</a:t>
            </a:r>
            <a:r>
              <a:rPr lang="ko-KR" altLang="en-US"/>
              <a:t>로 구성하였다</a:t>
            </a:r>
            <a:r>
              <a:rPr lang="en-US" altLang="ko-KR"/>
              <a:t>. </a:t>
            </a:r>
            <a:r>
              <a:rPr lang="ko-KR" altLang="en-US"/>
              <a:t>각각의 </a:t>
            </a:r>
            <a:r>
              <a:rPr lang="en-US" altLang="ko-KR"/>
              <a:t>slot</a:t>
            </a:r>
            <a:r>
              <a:rPr lang="ko-KR" altLang="en-US"/>
              <a:t>들로 구성되어있는 인벤토리와</a:t>
            </a:r>
            <a:r>
              <a:rPr lang="en-US" altLang="ko-KR"/>
              <a:t> </a:t>
            </a:r>
            <a:r>
              <a:rPr lang="ko-KR" altLang="en-US"/>
              <a:t>캐릭터 간의 상호작용</a:t>
            </a:r>
            <a:r>
              <a:rPr lang="en-US" altLang="ko-KR"/>
              <a:t> </a:t>
            </a:r>
            <a:r>
              <a:rPr lang="ko-KR" altLang="en-US"/>
              <a:t>과정에서 </a:t>
            </a:r>
            <a:endParaRPr lang="en-US" altLang="ko-KR"/>
          </a:p>
          <a:p>
            <a:r>
              <a:rPr lang="en-US" altLang="ko-KR"/>
              <a:t> slot</a:t>
            </a:r>
            <a:r>
              <a:rPr lang="ko-KR" altLang="en-US"/>
              <a:t>의 </a:t>
            </a:r>
            <a:r>
              <a:rPr lang="en-US" altLang="ko-KR">
                <a:highlight>
                  <a:srgbClr val="F0FECE"/>
                </a:highlight>
              </a:rPr>
              <a:t>selected border</a:t>
            </a:r>
            <a:r>
              <a:rPr lang="ko-KR" altLang="en-US">
                <a:highlight>
                  <a:srgbClr val="F0FECE"/>
                </a:highlight>
              </a:rPr>
              <a:t>가 </a:t>
            </a:r>
            <a:r>
              <a:rPr lang="en-US" altLang="ko-KR">
                <a:highlight>
                  <a:srgbClr val="F0FECE"/>
                </a:highlight>
              </a:rPr>
              <a:t>visible</a:t>
            </a:r>
            <a:r>
              <a:rPr lang="ko-KR" altLang="en-US">
                <a:highlight>
                  <a:srgbClr val="F0FECE"/>
                </a:highlight>
              </a:rPr>
              <a:t>된 아이템을 </a:t>
            </a:r>
            <a:r>
              <a:rPr lang="ko-KR" altLang="en-US" dirty="0">
                <a:highlight>
                  <a:srgbClr val="F0FECE"/>
                </a:highlight>
              </a:rPr>
              <a:t>캐릭터의 </a:t>
            </a:r>
            <a:r>
              <a:rPr lang="ko-KR" altLang="en-US">
                <a:highlight>
                  <a:srgbClr val="F0FECE"/>
                </a:highlight>
              </a:rPr>
              <a:t>손에 쥐도록 하는 부분</a:t>
            </a:r>
            <a:r>
              <a:rPr lang="ko-KR" altLang="en-US"/>
              <a:t>이 어려웠다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/>
              <a:t>해결 방법</a:t>
            </a:r>
            <a:endParaRPr lang="en-US" altLang="ko-KR" b="1" dirty="0"/>
          </a:p>
          <a:p>
            <a:r>
              <a:rPr lang="en-US" altLang="ko-KR" b="1"/>
              <a:t> </a:t>
            </a:r>
            <a:r>
              <a:rPr lang="ko-KR" altLang="en-US"/>
              <a:t>아이템 이미지로 구분한 </a:t>
            </a:r>
            <a:r>
              <a:rPr lang="ko-KR" altLang="en-US">
                <a:highlight>
                  <a:srgbClr val="F0FECE"/>
                </a:highlight>
              </a:rPr>
              <a:t>데이터베이스를 만들어</a:t>
            </a:r>
            <a:r>
              <a:rPr lang="en-US" altLang="ko-KR">
                <a:highlight>
                  <a:srgbClr val="F0FECE"/>
                </a:highlight>
              </a:rPr>
              <a:t>,</a:t>
            </a:r>
            <a:r>
              <a:rPr lang="ko-KR" altLang="en-US">
                <a:highlight>
                  <a:srgbClr val="F0FECE"/>
                </a:highlight>
              </a:rPr>
              <a:t> 캐릭터 손에 달기 위해 사용될 아이템 블루프린트를 넣었다</a:t>
            </a:r>
            <a:r>
              <a:rPr lang="en-US" altLang="ko-KR">
                <a:highlight>
                  <a:srgbClr val="F0FECE"/>
                </a:highlight>
              </a:rPr>
              <a:t>.</a:t>
            </a:r>
          </a:p>
          <a:p>
            <a:r>
              <a:rPr lang="ko-KR" altLang="en-US"/>
              <a:t> 인벤토리에선 </a:t>
            </a:r>
            <a:r>
              <a:rPr lang="ko-KR" altLang="en-US" dirty="0"/>
              <a:t>선택된 </a:t>
            </a:r>
            <a:r>
              <a:rPr lang="en-US" altLang="ko-KR" dirty="0"/>
              <a:t>slot</a:t>
            </a:r>
            <a:r>
              <a:rPr lang="ko-KR" altLang="en-US" dirty="0"/>
              <a:t>의 </a:t>
            </a:r>
            <a:r>
              <a:rPr lang="ko-KR" altLang="en-US"/>
              <a:t>아이템이미지를 데이터베이스에서 검색하여 아이템을 찾았고</a:t>
            </a:r>
            <a:r>
              <a:rPr lang="en-US" altLang="ko-KR"/>
              <a:t>, </a:t>
            </a:r>
            <a:r>
              <a:rPr lang="ko-KR" altLang="en-US"/>
              <a:t>연결된 블루프린트를 </a:t>
            </a:r>
            <a:endParaRPr lang="en-US" altLang="ko-KR"/>
          </a:p>
          <a:p>
            <a:r>
              <a:rPr lang="ko-KR" altLang="en-US"/>
              <a:t> 캐릭터 </a:t>
            </a:r>
            <a:r>
              <a:rPr lang="ko-KR" altLang="en-US" dirty="0"/>
              <a:t>손에 </a:t>
            </a:r>
            <a:r>
              <a:rPr lang="ko-KR" altLang="en-US"/>
              <a:t>있던 </a:t>
            </a:r>
            <a:r>
              <a:rPr lang="en-US" altLang="ko-KR"/>
              <a:t>socket</a:t>
            </a:r>
            <a:r>
              <a:rPr lang="ko-KR" altLang="en-US"/>
              <a:t>에 적용하였다</a:t>
            </a:r>
            <a:r>
              <a:rPr lang="en-US" altLang="ko-KR"/>
              <a:t>.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3A42EBA-0DC6-4689-98C1-57E6E15A4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77" y="3880103"/>
            <a:ext cx="3614860" cy="252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277F815-D0B3-E296-6AC2-A3A34D93D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354" y="3880103"/>
            <a:ext cx="7809231" cy="252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79DB60-6516-3C0A-FACD-440C9D2E2A63}"/>
              </a:ext>
            </a:extLst>
          </p:cNvPr>
          <p:cNvSpPr txBox="1"/>
          <p:nvPr/>
        </p:nvSpPr>
        <p:spPr>
          <a:xfrm>
            <a:off x="3724500" y="6439508"/>
            <a:ext cx="4625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만든 데이터베이스와 블루프린트</a:t>
            </a:r>
            <a:r>
              <a:rPr lang="en-US" altLang="ko-KR"/>
              <a:t> </a:t>
            </a:r>
            <a:r>
              <a:rPr lang="ko-KR" altLang="en-US"/>
              <a:t>적용과정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1D70743-81FD-0DF1-6F67-397B5158B874}"/>
              </a:ext>
            </a:extLst>
          </p:cNvPr>
          <p:cNvGraphicFramePr>
            <a:graphicFrameLocks noGrp="1"/>
          </p:cNvGraphicFramePr>
          <p:nvPr/>
        </p:nvGraphicFramePr>
        <p:xfrm>
          <a:off x="3957354" y="1677546"/>
          <a:ext cx="1277730" cy="9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7730">
                  <a:extLst>
                    <a:ext uri="{9D8B030D-6E8A-4147-A177-3AD203B41FA5}">
                      <a16:colId xmlns:a16="http://schemas.microsoft.com/office/drawing/2014/main" val="3582445446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>
                          <a:solidFill>
                            <a:schemeClr val="tx1"/>
                          </a:solidFill>
                        </a:rPr>
                        <a:t>Image</a:t>
                      </a:r>
                      <a:endParaRPr lang="ko-KR" altLang="en-US" sz="11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468710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>
                          <a:solidFill>
                            <a:schemeClr val="tx1"/>
                          </a:solidFill>
                        </a:rPr>
                        <a:t>Num</a:t>
                      </a:r>
                      <a:endParaRPr lang="ko-KR" altLang="en-US" sz="11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02430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>
                          <a:solidFill>
                            <a:schemeClr val="tx1"/>
                          </a:solidFill>
                        </a:rPr>
                        <a:t>Selected border</a:t>
                      </a:r>
                      <a:endParaRPr lang="ko-KR" altLang="en-US" sz="11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12749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C82075F-9E1A-7FD9-7995-813573F315FC}"/>
              </a:ext>
            </a:extLst>
          </p:cNvPr>
          <p:cNvSpPr txBox="1"/>
          <p:nvPr/>
        </p:nvSpPr>
        <p:spPr>
          <a:xfrm>
            <a:off x="3986404" y="1400547"/>
            <a:ext cx="12196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/>
              <a:t>Inventory_slot</a:t>
            </a:r>
            <a:endParaRPr lang="ko-KR" altLang="en-US" sz="12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F60724-8BA6-0FDC-5DDA-44223DA3423F}"/>
              </a:ext>
            </a:extLst>
          </p:cNvPr>
          <p:cNvSpPr txBox="1"/>
          <p:nvPr/>
        </p:nvSpPr>
        <p:spPr>
          <a:xfrm>
            <a:off x="5355460" y="1818861"/>
            <a:ext cx="38066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X </a:t>
            </a:r>
            <a:r>
              <a:rPr lang="en-US" altLang="ko-KR" sz="2800" b="1"/>
              <a:t>9  = </a:t>
            </a:r>
            <a:r>
              <a:rPr lang="en-US" altLang="ko-KR"/>
              <a:t> </a:t>
            </a:r>
            <a:r>
              <a:rPr lang="en-US" altLang="ko-KR" sz="2800" b="1"/>
              <a:t>Inventory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3542127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D7D906-89C2-824F-57ED-8751C4ECB1F9}"/>
              </a:ext>
            </a:extLst>
          </p:cNvPr>
          <p:cNvSpPr txBox="1"/>
          <p:nvPr/>
        </p:nvSpPr>
        <p:spPr>
          <a:xfrm>
            <a:off x="229177" y="176976"/>
            <a:ext cx="117336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b="1" dirty="0"/>
              <a:t>플레이어 </a:t>
            </a:r>
            <a:r>
              <a:rPr lang="ko-KR" altLang="en-US" b="1" err="1"/>
              <a:t>리스폰</a:t>
            </a:r>
            <a:r>
              <a:rPr lang="ko-KR" altLang="en-US" b="1"/>
              <a:t> 효과</a:t>
            </a:r>
            <a:r>
              <a:rPr lang="en-US" altLang="ko-KR" b="1"/>
              <a:t>: </a:t>
            </a:r>
            <a:r>
              <a:rPr lang="ko-KR" altLang="en-US" b="1" dirty="0"/>
              <a:t>캐릭터 모양으로 블록 쌓기</a:t>
            </a:r>
            <a:endParaRPr lang="en-US" altLang="ko-KR" b="1" dirty="0"/>
          </a:p>
          <a:p>
            <a:r>
              <a:rPr lang="ko-KR" altLang="en-US" dirty="0"/>
              <a:t> 플레이어가 적의 공격을 받아 </a:t>
            </a:r>
            <a:r>
              <a:rPr lang="en-US" altLang="ko-KR" dirty="0"/>
              <a:t>HP</a:t>
            </a:r>
            <a:r>
              <a:rPr lang="ko-KR" altLang="en-US" dirty="0"/>
              <a:t>가 </a:t>
            </a:r>
            <a:r>
              <a:rPr lang="en-US" altLang="ko-KR" dirty="0"/>
              <a:t>0</a:t>
            </a:r>
            <a:r>
              <a:rPr lang="ko-KR" altLang="en-US" dirty="0"/>
              <a:t>이 되면</a:t>
            </a:r>
            <a:r>
              <a:rPr lang="en-US" altLang="ko-KR" dirty="0"/>
              <a:t>, </a:t>
            </a:r>
            <a:r>
              <a:rPr lang="ko-KR" altLang="en-US" dirty="0"/>
              <a:t>시작 위치에서 </a:t>
            </a:r>
            <a:r>
              <a:rPr lang="ko-KR" altLang="en-US" dirty="0" err="1"/>
              <a:t>리스폰된다</a:t>
            </a:r>
            <a:r>
              <a:rPr lang="en-US" altLang="ko-KR" dirty="0"/>
              <a:t>. </a:t>
            </a:r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게임의 컨셉에 맞춰 캐릭터의 </a:t>
            </a:r>
            <a:endParaRPr lang="en-US" altLang="ko-KR" dirty="0"/>
          </a:p>
          <a:p>
            <a:r>
              <a:rPr lang="ko-KR" altLang="en-US" dirty="0"/>
              <a:t> </a:t>
            </a:r>
            <a:r>
              <a:rPr lang="ko-KR" altLang="en-US" dirty="0" err="1"/>
              <a:t>리스폰</a:t>
            </a:r>
            <a:r>
              <a:rPr lang="ko-KR" altLang="en-US" dirty="0"/>
              <a:t> 효과를 블록이 쌓이는 연출로 구현하였다</a:t>
            </a:r>
            <a:r>
              <a:rPr lang="en-US" altLang="ko-KR" dirty="0"/>
              <a:t>. </a:t>
            </a:r>
            <a:r>
              <a:rPr lang="ko-KR" altLang="en-US" dirty="0"/>
              <a:t>블록이 모두 쌓이면</a:t>
            </a:r>
            <a:r>
              <a:rPr lang="en-US" altLang="ko-KR" dirty="0"/>
              <a:t>, </a:t>
            </a:r>
            <a:r>
              <a:rPr lang="ko-KR" altLang="en-US" dirty="0"/>
              <a:t>캐릭터는 본래의 모습으로 복원된다</a:t>
            </a:r>
            <a:r>
              <a:rPr lang="en-US" altLang="ko-KR"/>
              <a:t>. </a:t>
            </a:r>
            <a:endParaRPr lang="en-US" altLang="ko-KR" dirty="0"/>
          </a:p>
        </p:txBody>
      </p:sp>
      <p:pic>
        <p:nvPicPr>
          <p:cNvPr id="7" name="20240929201042">
            <a:hlinkClick r:id="" action="ppaction://media"/>
            <a:extLst>
              <a:ext uri="{FF2B5EF4-FFF2-40B4-BE49-F238E27FC236}">
                <a16:creationId xmlns:a16="http://schemas.microsoft.com/office/drawing/2014/main" id="{0EF276A3-BF9B-1467-8DE2-6469E323B24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88.1791"/>
                </p14:media>
              </p:ext>
            </p:extLst>
          </p:nvPr>
        </p:nvPicPr>
        <p:blipFill>
          <a:blip r:embed="rId4"/>
          <a:srcRect l="10658" r="10182"/>
          <a:stretch/>
        </p:blipFill>
        <p:spPr>
          <a:xfrm>
            <a:off x="2821857" y="1622318"/>
            <a:ext cx="6548283" cy="4653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134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77AC15-EB09-8843-9F2A-BD80A51DBCD4}"/>
              </a:ext>
            </a:extLst>
          </p:cNvPr>
          <p:cNvSpPr txBox="1"/>
          <p:nvPr/>
        </p:nvSpPr>
        <p:spPr>
          <a:xfrm>
            <a:off x="175805" y="397401"/>
            <a:ext cx="11840390" cy="6063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/>
              <a:t>Niagara System</a:t>
            </a:r>
          </a:p>
          <a:p>
            <a:pPr marL="288000" indent="-285750">
              <a:buFont typeface="Arial" panose="020B0604020202020204" pitchFamily="34" charset="0"/>
              <a:buChar char="•"/>
            </a:pPr>
            <a:r>
              <a:rPr lang="en-US" altLang="ko-KR"/>
              <a:t>cube</a:t>
            </a:r>
            <a:r>
              <a:rPr lang="ko-KR" altLang="en-US"/>
              <a:t>가 캐릭터 모양에 맞춰 일렬로 정렬되도록 </a:t>
            </a:r>
            <a:r>
              <a:rPr lang="en-US" altLang="ko-KR"/>
              <a:t>Skeletal Mesh Location</a:t>
            </a:r>
            <a:r>
              <a:rPr lang="ko-KR" altLang="en-US"/>
              <a:t>을</a:t>
            </a:r>
            <a:r>
              <a:rPr lang="en-US" altLang="ko-KR"/>
              <a:t> </a:t>
            </a:r>
            <a:r>
              <a:rPr lang="ko-KR" altLang="en-US"/>
              <a:t>설정하였다</a:t>
            </a:r>
            <a:r>
              <a:rPr lang="en-US" altLang="ko-KR"/>
              <a:t>.</a:t>
            </a:r>
          </a:p>
          <a:p>
            <a:pPr marL="288000"/>
            <a:r>
              <a:rPr lang="en-US" altLang="ko-KR"/>
              <a:t>cube</a:t>
            </a:r>
            <a:r>
              <a:rPr lang="ko-KR" altLang="en-US"/>
              <a:t>가 정확하게 정렬되도록 </a:t>
            </a:r>
            <a:r>
              <a:rPr lang="en-US" altLang="ko-KR"/>
              <a:t>particle position</a:t>
            </a:r>
            <a:r>
              <a:rPr lang="ko-KR" altLang="en-US"/>
              <a:t>을 계산하여 겹쳐지는 부분을 최소화하였다</a:t>
            </a:r>
            <a:r>
              <a:rPr lang="en-US" altLang="ko-KR"/>
              <a:t>.</a:t>
            </a:r>
          </a:p>
          <a:p>
            <a:pPr algn="ctr"/>
            <a:endParaRPr lang="en-US" altLang="ko-KR">
              <a:highlight>
                <a:srgbClr val="FFFF00"/>
              </a:highlight>
            </a:endParaRPr>
          </a:p>
          <a:p>
            <a:pPr algn="ctr"/>
            <a:r>
              <a:rPr lang="en-US" altLang="ko-KR" b="1">
                <a:highlight>
                  <a:srgbClr val="FFCC99"/>
                </a:highlight>
              </a:rPr>
              <a:t>Round(Particles.Position/User.GridSize))*User.GridSize </a:t>
            </a:r>
          </a:p>
          <a:p>
            <a:pPr algn="ctr"/>
            <a:endParaRPr lang="en-US" altLang="ko-KR"/>
          </a:p>
          <a:p>
            <a:pPr algn="ctr"/>
            <a:endParaRPr lang="en-US" altLang="ko-KR"/>
          </a:p>
          <a:p>
            <a:pPr marL="288000" indent="-285750">
              <a:buFont typeface="Arial" panose="020B0604020202020204" pitchFamily="34" charset="0"/>
              <a:buChar char="•"/>
            </a:pPr>
            <a:r>
              <a:rPr lang="ko-KR" altLang="en-US"/>
              <a:t>캐릭터 </a:t>
            </a:r>
            <a:r>
              <a:rPr lang="en-US" altLang="ko-KR"/>
              <a:t>Texuture</a:t>
            </a:r>
            <a:r>
              <a:rPr lang="ko-KR" altLang="en-US"/>
              <a:t>를 </a:t>
            </a:r>
            <a:r>
              <a:rPr lang="en-US" altLang="ko-KR"/>
              <a:t>UV</a:t>
            </a:r>
            <a:r>
              <a:rPr lang="ko-KR" altLang="en-US"/>
              <a:t>매핑할 때</a:t>
            </a:r>
            <a:r>
              <a:rPr lang="en-US" altLang="ko-KR"/>
              <a:t> </a:t>
            </a:r>
            <a:r>
              <a:rPr lang="ko-KR" altLang="en-US"/>
              <a:t>발생하는 </a:t>
            </a:r>
            <a:r>
              <a:rPr lang="en-US" altLang="ko-KR"/>
              <a:t>Z-Fighting</a:t>
            </a:r>
            <a:r>
              <a:rPr lang="ko-KR" altLang="en-US"/>
              <a:t>문제를 최소화하기 위한 방안을 적용하여</a:t>
            </a:r>
            <a:r>
              <a:rPr lang="en-US" altLang="ko-KR"/>
              <a:t>, </a:t>
            </a:r>
          </a:p>
          <a:p>
            <a:pPr marL="288000"/>
            <a:r>
              <a:rPr lang="ko-KR" altLang="en-US"/>
              <a:t>중첩된 면의 간격을 최적화하였다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pPr algn="ctr"/>
            <a:r>
              <a:rPr lang="en-US" altLang="ko-KR" b="1">
                <a:highlight>
                  <a:srgbClr val="FFCC99"/>
                </a:highlight>
              </a:rPr>
              <a:t>round(Particles.SkeletalMeshLocation.SampledUV.x/User.TextureGridSize)*User.TextureGridSize</a:t>
            </a:r>
          </a:p>
          <a:p>
            <a:pPr algn="ctr"/>
            <a:endParaRPr lang="en-US" altLang="ko-KR"/>
          </a:p>
          <a:p>
            <a:pPr algn="r"/>
            <a:r>
              <a:rPr lang="en-US" altLang="ko-KR" sz="1400"/>
              <a:t>*GridSize: </a:t>
            </a:r>
            <a:r>
              <a:rPr lang="ko-KR" altLang="en-US" sz="1400"/>
              <a:t>블럭파티클 </a:t>
            </a:r>
            <a:r>
              <a:rPr lang="en-US" altLang="ko-KR" sz="1400"/>
              <a:t>1</a:t>
            </a:r>
            <a:r>
              <a:rPr lang="ko-KR" altLang="en-US" sz="1400"/>
              <a:t>개 크기 조정</a:t>
            </a:r>
            <a:endParaRPr lang="en-US" altLang="ko-KR" sz="1400"/>
          </a:p>
          <a:p>
            <a:pPr algn="r"/>
            <a:r>
              <a:rPr lang="en-US" altLang="ko-KR" sz="1400"/>
              <a:t>*TexutreGridSize: </a:t>
            </a:r>
            <a:r>
              <a:rPr lang="ko-KR" altLang="en-US" sz="1400"/>
              <a:t>텍스처 크기 조정</a:t>
            </a:r>
            <a:endParaRPr lang="en-US" altLang="ko-KR" sz="1400"/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 b="1"/>
              <a:t>Character BluePrint</a:t>
            </a:r>
          </a:p>
          <a:p>
            <a:pPr marL="288000" indent="-285750">
              <a:buFont typeface="Arial" panose="020B0604020202020204" pitchFamily="34" charset="0"/>
              <a:buChar char="•"/>
            </a:pPr>
            <a:r>
              <a:rPr lang="en-US" altLang="ko-KR"/>
              <a:t>Timeline</a:t>
            </a:r>
            <a:r>
              <a:rPr lang="ko-KR" altLang="en-US"/>
              <a:t>을 사용하여 </a:t>
            </a:r>
            <a:r>
              <a:rPr lang="en-US" altLang="ko-KR"/>
              <a:t>mesh </a:t>
            </a:r>
            <a:r>
              <a:rPr lang="ko-KR" altLang="en-US"/>
              <a:t>매터리얼에 값을 적용하고</a:t>
            </a:r>
            <a:r>
              <a:rPr lang="en-US" altLang="ko-KR"/>
              <a:t>, </a:t>
            </a:r>
            <a:r>
              <a:rPr lang="ko-KR" altLang="en-US"/>
              <a:t>이를 이용하여 </a:t>
            </a:r>
            <a:r>
              <a:rPr lang="en-US" altLang="ko-KR"/>
              <a:t>bounding box </a:t>
            </a:r>
            <a:r>
              <a:rPr lang="ko-KR" altLang="en-US"/>
              <a:t>동작을 구현하였다</a:t>
            </a:r>
            <a:r>
              <a:rPr lang="en-US" altLang="ko-KR"/>
              <a:t>. </a:t>
            </a:r>
            <a:r>
              <a:rPr lang="ko-KR" altLang="en-US"/>
              <a:t>이를 통해 </a:t>
            </a:r>
            <a:r>
              <a:rPr lang="en-US" altLang="ko-KR"/>
              <a:t>mesh</a:t>
            </a:r>
            <a:r>
              <a:rPr lang="ko-KR" altLang="en-US"/>
              <a:t>와 </a:t>
            </a:r>
            <a:r>
              <a:rPr lang="en-US" altLang="ko-KR"/>
              <a:t>voxel</a:t>
            </a:r>
            <a:r>
              <a:rPr lang="ko-KR" altLang="en-US"/>
              <a:t>이 전환되어</a:t>
            </a:r>
            <a:r>
              <a:rPr lang="en-US" altLang="ko-KR"/>
              <a:t>, mesh</a:t>
            </a:r>
            <a:r>
              <a:rPr lang="ko-KR" altLang="en-US"/>
              <a:t>가 사라지는 위치에 </a:t>
            </a:r>
            <a:r>
              <a:rPr lang="en-US" altLang="ko-KR"/>
              <a:t>voxel</a:t>
            </a:r>
            <a:r>
              <a:rPr lang="ko-KR" altLang="en-US"/>
              <a:t>이 나타나도록 하였다</a:t>
            </a:r>
            <a:r>
              <a:rPr lang="en-US" altLang="ko-KR"/>
              <a:t>. </a:t>
            </a:r>
            <a:r>
              <a:rPr lang="ko-KR" altLang="en-US"/>
              <a:t>또한</a:t>
            </a:r>
            <a:r>
              <a:rPr lang="en-US" altLang="ko-KR"/>
              <a:t>, Tick</a:t>
            </a:r>
            <a:r>
              <a:rPr lang="ko-KR" altLang="en-US"/>
              <a:t>을 활용하여 매 순간</a:t>
            </a:r>
            <a:r>
              <a:rPr lang="en-US" altLang="ko-KR"/>
              <a:t>bounding box</a:t>
            </a:r>
            <a:r>
              <a:rPr lang="ko-KR" altLang="en-US"/>
              <a:t>를 계산함으로써 일정 경계선</a:t>
            </a:r>
            <a:r>
              <a:rPr lang="en-US" altLang="ko-KR"/>
              <a:t>(z</a:t>
            </a:r>
            <a:r>
              <a:rPr lang="ko-KR" altLang="en-US"/>
              <a:t>값</a:t>
            </a:r>
            <a:r>
              <a:rPr lang="en-US" altLang="ko-KR"/>
              <a:t>)</a:t>
            </a:r>
            <a:r>
              <a:rPr lang="ko-KR" altLang="en-US"/>
              <a:t> 위에서 효과가 보이지 않는 문제를 해결하였다</a:t>
            </a:r>
            <a:r>
              <a:rPr lang="en-US" altLang="ko-KR"/>
              <a:t>.</a:t>
            </a:r>
          </a:p>
          <a:p>
            <a:pPr marL="288000" indent="-285750">
              <a:buFont typeface="Arial" panose="020B0604020202020204" pitchFamily="34" charset="0"/>
              <a:buChar char="•"/>
            </a:pPr>
            <a:endParaRPr lang="en-US" altLang="ko-KR"/>
          </a:p>
          <a:p>
            <a:pPr marL="288000" indent="-285750">
              <a:buFont typeface="Arial" panose="020B0604020202020204" pitchFamily="34" charset="0"/>
              <a:buChar char="•"/>
            </a:pPr>
            <a:r>
              <a:rPr lang="ko-KR" altLang="en-US"/>
              <a:t>캐릭터 접속 시 서버에서 받아온 플레이어 정보를 바탕으로 각각의 매터리얼을 입혔다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174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4964</TotalTime>
  <Words>1037</Words>
  <Application>Microsoft Office PowerPoint</Application>
  <PresentationFormat>와이드스크린</PresentationFormat>
  <Paragraphs>149</Paragraphs>
  <Slides>11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-apple-system</vt:lpstr>
      <vt:lpstr>malgun gothic</vt:lpstr>
      <vt:lpstr>malgun gothic</vt:lpstr>
      <vt:lpstr>Arial</vt:lpstr>
      <vt:lpstr>Wingdings 2</vt:lpstr>
      <vt:lpstr>Office 테마</vt:lpstr>
      <vt:lpstr>김규희 포트폴리오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김규희 포트폴리오</dc:title>
  <dc:creator>규희 김</dc:creator>
  <cp:lastModifiedBy>규희 김</cp:lastModifiedBy>
  <cp:revision>216</cp:revision>
  <dcterms:created xsi:type="dcterms:W3CDTF">2024-08-13T06:25:23Z</dcterms:created>
  <dcterms:modified xsi:type="dcterms:W3CDTF">2024-11-13T07:10:21Z</dcterms:modified>
</cp:coreProperties>
</file>

<file path=docProps/thumbnail.jpeg>
</file>